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ppt/ink/ink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61"/>
  </p:notesMasterIdLst>
  <p:handoutMasterIdLst>
    <p:handoutMasterId r:id="rId62"/>
  </p:handoutMasterIdLst>
  <p:sldIdLst>
    <p:sldId id="256" r:id="rId2"/>
    <p:sldId id="426" r:id="rId3"/>
    <p:sldId id="469" r:id="rId4"/>
    <p:sldId id="321" r:id="rId5"/>
    <p:sldId id="438" r:id="rId6"/>
    <p:sldId id="393" r:id="rId7"/>
    <p:sldId id="489" r:id="rId8"/>
    <p:sldId id="487" r:id="rId9"/>
    <p:sldId id="479" r:id="rId10"/>
    <p:sldId id="427" r:id="rId11"/>
    <p:sldId id="435" r:id="rId12"/>
    <p:sldId id="470" r:id="rId13"/>
    <p:sldId id="471" r:id="rId14"/>
    <p:sldId id="488" r:id="rId15"/>
    <p:sldId id="480" r:id="rId16"/>
    <p:sldId id="473" r:id="rId17"/>
    <p:sldId id="474" r:id="rId18"/>
    <p:sldId id="475" r:id="rId19"/>
    <p:sldId id="476" r:id="rId20"/>
    <p:sldId id="477" r:id="rId21"/>
    <p:sldId id="478" r:id="rId22"/>
    <p:sldId id="259" r:id="rId23"/>
    <p:sldId id="483" r:id="rId24"/>
    <p:sldId id="377" r:id="rId25"/>
    <p:sldId id="440" r:id="rId26"/>
    <p:sldId id="401" r:id="rId27"/>
    <p:sldId id="402" r:id="rId28"/>
    <p:sldId id="441" r:id="rId29"/>
    <p:sldId id="287" r:id="rId30"/>
    <p:sldId id="269" r:id="rId31"/>
    <p:sldId id="270" r:id="rId32"/>
    <p:sldId id="411" r:id="rId33"/>
    <p:sldId id="412" r:id="rId34"/>
    <p:sldId id="413" r:id="rId35"/>
    <p:sldId id="490" r:id="rId36"/>
    <p:sldId id="484" r:id="rId37"/>
    <p:sldId id="445" r:id="rId38"/>
    <p:sldId id="404" r:id="rId39"/>
    <p:sldId id="449" r:id="rId40"/>
    <p:sldId id="450" r:id="rId41"/>
    <p:sldId id="451" r:id="rId42"/>
    <p:sldId id="453" r:id="rId43"/>
    <p:sldId id="455" r:id="rId44"/>
    <p:sldId id="345" r:id="rId45"/>
    <p:sldId id="442" r:id="rId46"/>
    <p:sldId id="458" r:id="rId47"/>
    <p:sldId id="457" r:id="rId48"/>
    <p:sldId id="459" r:id="rId49"/>
    <p:sldId id="460" r:id="rId50"/>
    <p:sldId id="461" r:id="rId51"/>
    <p:sldId id="462" r:id="rId52"/>
    <p:sldId id="463" r:id="rId53"/>
    <p:sldId id="466" r:id="rId54"/>
    <p:sldId id="465" r:id="rId55"/>
    <p:sldId id="381" r:id="rId56"/>
    <p:sldId id="486" r:id="rId57"/>
    <p:sldId id="383" r:id="rId58"/>
    <p:sldId id="482" r:id="rId59"/>
    <p:sldId id="481" r:id="rId6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8077"/>
    <a:srgbClr val="C9C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78" autoAdjust="0"/>
    <p:restoredTop sz="95396" autoAdjust="0"/>
  </p:normalViewPr>
  <p:slideViewPr>
    <p:cSldViewPr>
      <p:cViewPr>
        <p:scale>
          <a:sx n="82" d="100"/>
          <a:sy n="82" d="100"/>
        </p:scale>
        <p:origin x="-1482" y="-306"/>
      </p:cViewPr>
      <p:guideLst>
        <p:guide orient="horz" pos="2160"/>
        <p:guide pos="2880"/>
      </p:guideLst>
    </p:cSldViewPr>
  </p:slideViewPr>
  <p:outlineViewPr>
    <p:cViewPr>
      <p:scale>
        <a:sx n="33" d="100"/>
        <a:sy n="33" d="100"/>
      </p:scale>
      <p:origin x="0" y="6744"/>
    </p:cViewPr>
  </p:outlineViewPr>
  <p:notesTextViewPr>
    <p:cViewPr>
      <p:scale>
        <a:sx n="100" d="100"/>
        <a:sy n="100" d="100"/>
      </p:scale>
      <p:origin x="0" y="0"/>
    </p:cViewPr>
  </p:notesTextViewPr>
  <p:sorterViewPr>
    <p:cViewPr>
      <p:scale>
        <a:sx n="200" d="100"/>
        <a:sy n="200" d="100"/>
      </p:scale>
      <p:origin x="0" y="5046"/>
    </p:cViewPr>
  </p:sorterViewPr>
  <p:notesViewPr>
    <p:cSldViewPr>
      <p:cViewPr varScale="1">
        <p:scale>
          <a:sx n="70" d="100"/>
          <a:sy n="70" d="100"/>
        </p:scale>
        <p:origin x="-329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F70401-C81B-40A7-8E16-642CCBBBEE45}" type="doc">
      <dgm:prSet loTypeId="urn:microsoft.com/office/officeart/2005/8/layout/venn1" loCatId="relationship" qsTypeId="urn:microsoft.com/office/officeart/2005/8/quickstyle/simple1" qsCatId="simple" csTypeId="urn:microsoft.com/office/officeart/2005/8/colors/accent1_2" csCatId="accent1" phldr="1"/>
      <dgm:spPr/>
    </dgm:pt>
    <dgm:pt modelId="{337B0A07-8DD4-4A55-AEAA-0A3F9359D0E0}">
      <dgm:prSet phldrT="[Text]"/>
      <dgm:spPr/>
      <dgm:t>
        <a:bodyPr/>
        <a:lstStyle/>
        <a:p>
          <a:r>
            <a:rPr lang="en-AU" b="1" dirty="0" smtClean="0">
              <a:solidFill>
                <a:srgbClr val="FF0000"/>
              </a:solidFill>
            </a:rPr>
            <a:t>Ministry</a:t>
          </a:r>
        </a:p>
        <a:p>
          <a:r>
            <a:rPr lang="en-AU" b="1" dirty="0" smtClean="0">
              <a:solidFill>
                <a:srgbClr val="FF0000"/>
              </a:solidFill>
            </a:rPr>
            <a:t>Tasks?</a:t>
          </a:r>
          <a:endParaRPr lang="en-AU" b="1" dirty="0">
            <a:solidFill>
              <a:srgbClr val="FF0000"/>
            </a:solidFill>
          </a:endParaRPr>
        </a:p>
      </dgm:t>
    </dgm:pt>
    <dgm:pt modelId="{6045ABDE-03E6-4600-8172-04934B9D4FA6}" type="parTrans" cxnId="{62A2E8F7-2F5D-4827-9E3D-0EB78764BE09}">
      <dgm:prSet/>
      <dgm:spPr/>
      <dgm:t>
        <a:bodyPr/>
        <a:lstStyle/>
        <a:p>
          <a:endParaRPr lang="en-AU"/>
        </a:p>
      </dgm:t>
    </dgm:pt>
    <dgm:pt modelId="{0DB66FD6-FB59-4610-88E8-30E5218210C2}" type="sibTrans" cxnId="{62A2E8F7-2F5D-4827-9E3D-0EB78764BE09}">
      <dgm:prSet/>
      <dgm:spPr/>
      <dgm:t>
        <a:bodyPr/>
        <a:lstStyle/>
        <a:p>
          <a:endParaRPr lang="en-AU"/>
        </a:p>
      </dgm:t>
    </dgm:pt>
    <dgm:pt modelId="{3520E1F8-6CBF-4E68-8981-F544B84CBE44}">
      <dgm:prSet phldrT="[Text]"/>
      <dgm:spPr>
        <a:solidFill>
          <a:srgbClr val="FFFF00">
            <a:alpha val="50000"/>
          </a:srgbClr>
        </a:solidFill>
      </dgm:spPr>
      <dgm:t>
        <a:bodyPr/>
        <a:lstStyle/>
        <a:p>
          <a:r>
            <a:rPr lang="en-AU" b="1" dirty="0" smtClean="0">
              <a:solidFill>
                <a:srgbClr val="00B0F0"/>
              </a:solidFill>
            </a:rPr>
            <a:t>Personal</a:t>
          </a:r>
        </a:p>
        <a:p>
          <a:r>
            <a:rPr lang="en-AU" b="1" dirty="0" smtClean="0">
              <a:solidFill>
                <a:srgbClr val="00B0F0"/>
              </a:solidFill>
            </a:rPr>
            <a:t>Development?</a:t>
          </a:r>
          <a:endParaRPr lang="en-AU" b="1" dirty="0">
            <a:solidFill>
              <a:srgbClr val="00B0F0"/>
            </a:solidFill>
          </a:endParaRPr>
        </a:p>
      </dgm:t>
    </dgm:pt>
    <dgm:pt modelId="{10F15AC2-25FF-4667-A3A5-5C70A8E6E99D}" type="parTrans" cxnId="{882BF2BF-46BD-4DF3-8023-32BA495EAD47}">
      <dgm:prSet/>
      <dgm:spPr/>
      <dgm:t>
        <a:bodyPr/>
        <a:lstStyle/>
        <a:p>
          <a:endParaRPr lang="en-AU"/>
        </a:p>
      </dgm:t>
    </dgm:pt>
    <dgm:pt modelId="{E1DE9501-9078-4361-9DDB-E1EE560BBE86}" type="sibTrans" cxnId="{882BF2BF-46BD-4DF3-8023-32BA495EAD47}">
      <dgm:prSet/>
      <dgm:spPr/>
      <dgm:t>
        <a:bodyPr/>
        <a:lstStyle/>
        <a:p>
          <a:endParaRPr lang="en-AU"/>
        </a:p>
      </dgm:t>
    </dgm:pt>
    <dgm:pt modelId="{8FB9AE5A-2423-4225-BE2F-3D8405128096}" type="pres">
      <dgm:prSet presAssocID="{9EF70401-C81B-40A7-8E16-642CCBBBEE45}" presName="compositeShape" presStyleCnt="0">
        <dgm:presLayoutVars>
          <dgm:chMax val="7"/>
          <dgm:dir/>
          <dgm:resizeHandles val="exact"/>
        </dgm:presLayoutVars>
      </dgm:prSet>
      <dgm:spPr/>
    </dgm:pt>
    <dgm:pt modelId="{25314825-1C89-42C0-AC1B-FE5558DFD566}" type="pres">
      <dgm:prSet presAssocID="{337B0A07-8DD4-4A55-AEAA-0A3F9359D0E0}" presName="circ1" presStyleLbl="vennNode1" presStyleIdx="0" presStyleCnt="2"/>
      <dgm:spPr/>
      <dgm:t>
        <a:bodyPr/>
        <a:lstStyle/>
        <a:p>
          <a:endParaRPr lang="en-AU"/>
        </a:p>
      </dgm:t>
    </dgm:pt>
    <dgm:pt modelId="{3A480D67-BE06-481A-90FF-37DA40EE2E0F}" type="pres">
      <dgm:prSet presAssocID="{337B0A07-8DD4-4A55-AEAA-0A3F9359D0E0}" presName="circ1Tx" presStyleLbl="revTx" presStyleIdx="0" presStyleCnt="0">
        <dgm:presLayoutVars>
          <dgm:chMax val="0"/>
          <dgm:chPref val="0"/>
          <dgm:bulletEnabled val="1"/>
        </dgm:presLayoutVars>
      </dgm:prSet>
      <dgm:spPr/>
      <dgm:t>
        <a:bodyPr/>
        <a:lstStyle/>
        <a:p>
          <a:endParaRPr lang="en-AU"/>
        </a:p>
      </dgm:t>
    </dgm:pt>
    <dgm:pt modelId="{C9B7D444-8494-49D2-B04D-9B39388B1A19}" type="pres">
      <dgm:prSet presAssocID="{3520E1F8-6CBF-4E68-8981-F544B84CBE44}" presName="circ2" presStyleLbl="vennNode1" presStyleIdx="1" presStyleCnt="2" custScaleX="79770" custScaleY="64783"/>
      <dgm:spPr/>
      <dgm:t>
        <a:bodyPr/>
        <a:lstStyle/>
        <a:p>
          <a:endParaRPr lang="en-AU"/>
        </a:p>
      </dgm:t>
    </dgm:pt>
    <dgm:pt modelId="{500B4070-8045-4603-9718-7A6C44C6DC2F}" type="pres">
      <dgm:prSet presAssocID="{3520E1F8-6CBF-4E68-8981-F544B84CBE44}" presName="circ2Tx" presStyleLbl="revTx" presStyleIdx="0" presStyleCnt="0">
        <dgm:presLayoutVars>
          <dgm:chMax val="0"/>
          <dgm:chPref val="0"/>
          <dgm:bulletEnabled val="1"/>
        </dgm:presLayoutVars>
      </dgm:prSet>
      <dgm:spPr/>
      <dgm:t>
        <a:bodyPr/>
        <a:lstStyle/>
        <a:p>
          <a:endParaRPr lang="en-AU"/>
        </a:p>
      </dgm:t>
    </dgm:pt>
  </dgm:ptLst>
  <dgm:cxnLst>
    <dgm:cxn modelId="{BA1FAD60-06A1-4001-A809-A143AD90ACD3}" type="presOf" srcId="{337B0A07-8DD4-4A55-AEAA-0A3F9359D0E0}" destId="{25314825-1C89-42C0-AC1B-FE5558DFD566}" srcOrd="0" destOrd="0" presId="urn:microsoft.com/office/officeart/2005/8/layout/venn1"/>
    <dgm:cxn modelId="{62A2E8F7-2F5D-4827-9E3D-0EB78764BE09}" srcId="{9EF70401-C81B-40A7-8E16-642CCBBBEE45}" destId="{337B0A07-8DD4-4A55-AEAA-0A3F9359D0E0}" srcOrd="0" destOrd="0" parTransId="{6045ABDE-03E6-4600-8172-04934B9D4FA6}" sibTransId="{0DB66FD6-FB59-4610-88E8-30E5218210C2}"/>
    <dgm:cxn modelId="{882BF2BF-46BD-4DF3-8023-32BA495EAD47}" srcId="{9EF70401-C81B-40A7-8E16-642CCBBBEE45}" destId="{3520E1F8-6CBF-4E68-8981-F544B84CBE44}" srcOrd="1" destOrd="0" parTransId="{10F15AC2-25FF-4667-A3A5-5C70A8E6E99D}" sibTransId="{E1DE9501-9078-4361-9DDB-E1EE560BBE86}"/>
    <dgm:cxn modelId="{01561E05-CA1B-4832-B4AD-4E8A70899084}" type="presOf" srcId="{9EF70401-C81B-40A7-8E16-642CCBBBEE45}" destId="{8FB9AE5A-2423-4225-BE2F-3D8405128096}" srcOrd="0" destOrd="0" presId="urn:microsoft.com/office/officeart/2005/8/layout/venn1"/>
    <dgm:cxn modelId="{D6F99B8F-2891-4ADB-9C1E-416AD055C141}" type="presOf" srcId="{3520E1F8-6CBF-4E68-8981-F544B84CBE44}" destId="{500B4070-8045-4603-9718-7A6C44C6DC2F}" srcOrd="1" destOrd="0" presId="urn:microsoft.com/office/officeart/2005/8/layout/venn1"/>
    <dgm:cxn modelId="{1084FE3D-7A8A-470E-B155-86694BA0FBD3}" type="presOf" srcId="{337B0A07-8DD4-4A55-AEAA-0A3F9359D0E0}" destId="{3A480D67-BE06-481A-90FF-37DA40EE2E0F}" srcOrd="1" destOrd="0" presId="urn:microsoft.com/office/officeart/2005/8/layout/venn1"/>
    <dgm:cxn modelId="{9D8579E2-975B-4E58-A19A-5FDB90D2C3CA}" type="presOf" srcId="{3520E1F8-6CBF-4E68-8981-F544B84CBE44}" destId="{C9B7D444-8494-49D2-B04D-9B39388B1A19}" srcOrd="0" destOrd="0" presId="urn:microsoft.com/office/officeart/2005/8/layout/venn1"/>
    <dgm:cxn modelId="{FBFB9988-C03E-4FC9-A7B4-4B30E1029E28}" type="presParOf" srcId="{8FB9AE5A-2423-4225-BE2F-3D8405128096}" destId="{25314825-1C89-42C0-AC1B-FE5558DFD566}" srcOrd="0" destOrd="0" presId="urn:microsoft.com/office/officeart/2005/8/layout/venn1"/>
    <dgm:cxn modelId="{28E7E984-55FF-49D8-8222-4CBB47740639}" type="presParOf" srcId="{8FB9AE5A-2423-4225-BE2F-3D8405128096}" destId="{3A480D67-BE06-481A-90FF-37DA40EE2E0F}" srcOrd="1" destOrd="0" presId="urn:microsoft.com/office/officeart/2005/8/layout/venn1"/>
    <dgm:cxn modelId="{C52080A4-457D-4E6E-894C-7D8E648E3C67}" type="presParOf" srcId="{8FB9AE5A-2423-4225-BE2F-3D8405128096}" destId="{C9B7D444-8494-49D2-B04D-9B39388B1A19}" srcOrd="2" destOrd="0" presId="urn:microsoft.com/office/officeart/2005/8/layout/venn1"/>
    <dgm:cxn modelId="{541670AA-58E1-43B4-89AB-8D290D4CBD30}" type="presParOf" srcId="{8FB9AE5A-2423-4225-BE2F-3D8405128096}" destId="{500B4070-8045-4603-9718-7A6C44C6DC2F}" srcOrd="3"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F70401-C81B-40A7-8E16-642CCBBBEE45}" type="doc">
      <dgm:prSet loTypeId="urn:microsoft.com/office/officeart/2005/8/layout/venn1" loCatId="relationship" qsTypeId="urn:microsoft.com/office/officeart/2005/8/quickstyle/simple1" qsCatId="simple" csTypeId="urn:microsoft.com/office/officeart/2005/8/colors/accent1_2" csCatId="accent1" phldr="1"/>
      <dgm:spPr/>
    </dgm:pt>
    <dgm:pt modelId="{337B0A07-8DD4-4A55-AEAA-0A3F9359D0E0}">
      <dgm:prSet phldrT="[Text]"/>
      <dgm:spPr/>
      <dgm:t>
        <a:bodyPr/>
        <a:lstStyle/>
        <a:p>
          <a:r>
            <a:rPr lang="en-AU" b="1" dirty="0" smtClean="0">
              <a:solidFill>
                <a:srgbClr val="FF0000"/>
              </a:solidFill>
            </a:rPr>
            <a:t>Ministry</a:t>
          </a:r>
        </a:p>
        <a:p>
          <a:r>
            <a:rPr lang="en-AU" b="1" dirty="0" smtClean="0">
              <a:solidFill>
                <a:srgbClr val="FF0000"/>
              </a:solidFill>
            </a:rPr>
            <a:t>Tasks?</a:t>
          </a:r>
          <a:endParaRPr lang="en-AU" b="1" dirty="0">
            <a:solidFill>
              <a:srgbClr val="FF0000"/>
            </a:solidFill>
          </a:endParaRPr>
        </a:p>
      </dgm:t>
    </dgm:pt>
    <dgm:pt modelId="{6045ABDE-03E6-4600-8172-04934B9D4FA6}" type="parTrans" cxnId="{62A2E8F7-2F5D-4827-9E3D-0EB78764BE09}">
      <dgm:prSet/>
      <dgm:spPr/>
      <dgm:t>
        <a:bodyPr/>
        <a:lstStyle/>
        <a:p>
          <a:endParaRPr lang="en-AU"/>
        </a:p>
      </dgm:t>
    </dgm:pt>
    <dgm:pt modelId="{0DB66FD6-FB59-4610-88E8-30E5218210C2}" type="sibTrans" cxnId="{62A2E8F7-2F5D-4827-9E3D-0EB78764BE09}">
      <dgm:prSet/>
      <dgm:spPr/>
      <dgm:t>
        <a:bodyPr/>
        <a:lstStyle/>
        <a:p>
          <a:endParaRPr lang="en-AU"/>
        </a:p>
      </dgm:t>
    </dgm:pt>
    <dgm:pt modelId="{B1686DC9-D082-4C71-BF60-7CE728D0ACF2}">
      <dgm:prSet phldrT="[Text]"/>
      <dgm:spPr>
        <a:solidFill>
          <a:srgbClr val="FFFF00">
            <a:alpha val="50000"/>
          </a:srgbClr>
        </a:solidFill>
      </dgm:spPr>
      <dgm:t>
        <a:bodyPr/>
        <a:lstStyle/>
        <a:p>
          <a:r>
            <a:rPr lang="en-AU" b="1" dirty="0" smtClean="0">
              <a:solidFill>
                <a:srgbClr val="00B0F0"/>
              </a:solidFill>
            </a:rPr>
            <a:t>Personal</a:t>
          </a:r>
        </a:p>
        <a:p>
          <a:r>
            <a:rPr lang="en-AU" b="1" dirty="0" smtClean="0">
              <a:solidFill>
                <a:srgbClr val="00B0F0"/>
              </a:solidFill>
            </a:rPr>
            <a:t>Development?</a:t>
          </a:r>
          <a:endParaRPr lang="en-AU" b="1" dirty="0">
            <a:solidFill>
              <a:srgbClr val="00B0F0"/>
            </a:solidFill>
          </a:endParaRPr>
        </a:p>
      </dgm:t>
    </dgm:pt>
    <dgm:pt modelId="{57A93ACD-FA09-4FA7-9E32-439010C9A286}" type="parTrans" cxnId="{40DE36D8-EAEE-4A2F-85A9-20864FBCE252}">
      <dgm:prSet/>
      <dgm:spPr/>
      <dgm:t>
        <a:bodyPr/>
        <a:lstStyle/>
        <a:p>
          <a:endParaRPr lang="en-AU"/>
        </a:p>
      </dgm:t>
    </dgm:pt>
    <dgm:pt modelId="{98D5D47C-A6A7-4453-BFA6-CD54BC022793}" type="sibTrans" cxnId="{40DE36D8-EAEE-4A2F-85A9-20864FBCE252}">
      <dgm:prSet/>
      <dgm:spPr/>
      <dgm:t>
        <a:bodyPr/>
        <a:lstStyle/>
        <a:p>
          <a:endParaRPr lang="en-AU"/>
        </a:p>
      </dgm:t>
    </dgm:pt>
    <dgm:pt modelId="{8FB9AE5A-2423-4225-BE2F-3D8405128096}" type="pres">
      <dgm:prSet presAssocID="{9EF70401-C81B-40A7-8E16-642CCBBBEE45}" presName="compositeShape" presStyleCnt="0">
        <dgm:presLayoutVars>
          <dgm:chMax val="7"/>
          <dgm:dir/>
          <dgm:resizeHandles val="exact"/>
        </dgm:presLayoutVars>
      </dgm:prSet>
      <dgm:spPr/>
    </dgm:pt>
    <dgm:pt modelId="{25314825-1C89-42C0-AC1B-FE5558DFD566}" type="pres">
      <dgm:prSet presAssocID="{337B0A07-8DD4-4A55-AEAA-0A3F9359D0E0}" presName="circ1" presStyleLbl="vennNode1" presStyleIdx="0" presStyleCnt="2"/>
      <dgm:spPr/>
      <dgm:t>
        <a:bodyPr/>
        <a:lstStyle/>
        <a:p>
          <a:endParaRPr lang="en-AU"/>
        </a:p>
      </dgm:t>
    </dgm:pt>
    <dgm:pt modelId="{3A480D67-BE06-481A-90FF-37DA40EE2E0F}" type="pres">
      <dgm:prSet presAssocID="{337B0A07-8DD4-4A55-AEAA-0A3F9359D0E0}" presName="circ1Tx" presStyleLbl="revTx" presStyleIdx="0" presStyleCnt="0">
        <dgm:presLayoutVars>
          <dgm:chMax val="0"/>
          <dgm:chPref val="0"/>
          <dgm:bulletEnabled val="1"/>
        </dgm:presLayoutVars>
      </dgm:prSet>
      <dgm:spPr/>
      <dgm:t>
        <a:bodyPr/>
        <a:lstStyle/>
        <a:p>
          <a:endParaRPr lang="en-AU"/>
        </a:p>
      </dgm:t>
    </dgm:pt>
    <dgm:pt modelId="{CD951C0D-7085-45DE-ACC5-22C841A51E5F}" type="pres">
      <dgm:prSet presAssocID="{B1686DC9-D082-4C71-BF60-7CE728D0ACF2}" presName="circ2" presStyleLbl="vennNode1" presStyleIdx="1" presStyleCnt="2"/>
      <dgm:spPr/>
      <dgm:t>
        <a:bodyPr/>
        <a:lstStyle/>
        <a:p>
          <a:endParaRPr lang="en-AU"/>
        </a:p>
      </dgm:t>
    </dgm:pt>
    <dgm:pt modelId="{D44BFCE5-E7D3-4A6B-81F4-C2DB6551CF60}" type="pres">
      <dgm:prSet presAssocID="{B1686DC9-D082-4C71-BF60-7CE728D0ACF2}" presName="circ2Tx" presStyleLbl="revTx" presStyleIdx="0" presStyleCnt="0">
        <dgm:presLayoutVars>
          <dgm:chMax val="0"/>
          <dgm:chPref val="0"/>
          <dgm:bulletEnabled val="1"/>
        </dgm:presLayoutVars>
      </dgm:prSet>
      <dgm:spPr/>
      <dgm:t>
        <a:bodyPr/>
        <a:lstStyle/>
        <a:p>
          <a:endParaRPr lang="en-AU"/>
        </a:p>
      </dgm:t>
    </dgm:pt>
  </dgm:ptLst>
  <dgm:cxnLst>
    <dgm:cxn modelId="{F849FB65-AE0B-4974-A32E-12574E230915}" type="presOf" srcId="{B1686DC9-D082-4C71-BF60-7CE728D0ACF2}" destId="{D44BFCE5-E7D3-4A6B-81F4-C2DB6551CF60}" srcOrd="1" destOrd="0" presId="urn:microsoft.com/office/officeart/2005/8/layout/venn1"/>
    <dgm:cxn modelId="{62A2E8F7-2F5D-4827-9E3D-0EB78764BE09}" srcId="{9EF70401-C81B-40A7-8E16-642CCBBBEE45}" destId="{337B0A07-8DD4-4A55-AEAA-0A3F9359D0E0}" srcOrd="0" destOrd="0" parTransId="{6045ABDE-03E6-4600-8172-04934B9D4FA6}" sibTransId="{0DB66FD6-FB59-4610-88E8-30E5218210C2}"/>
    <dgm:cxn modelId="{165B5F13-0F95-4435-9DD1-FC9834169510}" type="presOf" srcId="{B1686DC9-D082-4C71-BF60-7CE728D0ACF2}" destId="{CD951C0D-7085-45DE-ACC5-22C841A51E5F}" srcOrd="0" destOrd="0" presId="urn:microsoft.com/office/officeart/2005/8/layout/venn1"/>
    <dgm:cxn modelId="{40DE36D8-EAEE-4A2F-85A9-20864FBCE252}" srcId="{9EF70401-C81B-40A7-8E16-642CCBBBEE45}" destId="{B1686DC9-D082-4C71-BF60-7CE728D0ACF2}" srcOrd="1" destOrd="0" parTransId="{57A93ACD-FA09-4FA7-9E32-439010C9A286}" sibTransId="{98D5D47C-A6A7-4453-BFA6-CD54BC022793}"/>
    <dgm:cxn modelId="{2CF5D779-0D1F-4EDB-8657-8F500BA48C84}" type="presOf" srcId="{9EF70401-C81B-40A7-8E16-642CCBBBEE45}" destId="{8FB9AE5A-2423-4225-BE2F-3D8405128096}" srcOrd="0" destOrd="0" presId="urn:microsoft.com/office/officeart/2005/8/layout/venn1"/>
    <dgm:cxn modelId="{B8778477-6EB9-47CA-AA8E-9E2E7A0C87C6}" type="presOf" srcId="{337B0A07-8DD4-4A55-AEAA-0A3F9359D0E0}" destId="{3A480D67-BE06-481A-90FF-37DA40EE2E0F}" srcOrd="1" destOrd="0" presId="urn:microsoft.com/office/officeart/2005/8/layout/venn1"/>
    <dgm:cxn modelId="{8FA894A7-8848-4D64-ABFC-C11E54261C38}" type="presOf" srcId="{337B0A07-8DD4-4A55-AEAA-0A3F9359D0E0}" destId="{25314825-1C89-42C0-AC1B-FE5558DFD566}" srcOrd="0" destOrd="0" presId="urn:microsoft.com/office/officeart/2005/8/layout/venn1"/>
    <dgm:cxn modelId="{F3113A5A-6874-4B77-B646-366D69F7DAC0}" type="presParOf" srcId="{8FB9AE5A-2423-4225-BE2F-3D8405128096}" destId="{25314825-1C89-42C0-AC1B-FE5558DFD566}" srcOrd="0" destOrd="0" presId="urn:microsoft.com/office/officeart/2005/8/layout/venn1"/>
    <dgm:cxn modelId="{82A50848-0C1E-4209-A5CD-7202E0F0AF31}" type="presParOf" srcId="{8FB9AE5A-2423-4225-BE2F-3D8405128096}" destId="{3A480D67-BE06-481A-90FF-37DA40EE2E0F}" srcOrd="1" destOrd="0" presId="urn:microsoft.com/office/officeart/2005/8/layout/venn1"/>
    <dgm:cxn modelId="{56F1B749-9650-4F00-9610-AD65F408E99A}" type="presParOf" srcId="{8FB9AE5A-2423-4225-BE2F-3D8405128096}" destId="{CD951C0D-7085-45DE-ACC5-22C841A51E5F}" srcOrd="2" destOrd="0" presId="urn:microsoft.com/office/officeart/2005/8/layout/venn1"/>
    <dgm:cxn modelId="{1E38C6A2-F494-4CFE-BB55-135BA217BF88}" type="presParOf" srcId="{8FB9AE5A-2423-4225-BE2F-3D8405128096}" destId="{D44BFCE5-E7D3-4A6B-81F4-C2DB6551CF60}" srcOrd="3"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B5063D-B8D9-4463-B6D6-94A305CD8305}" type="doc">
      <dgm:prSet loTypeId="urn:microsoft.com/office/officeart/2005/8/layout/hProcess9" loCatId="process" qsTypeId="urn:microsoft.com/office/officeart/2005/8/quickstyle/simple1" qsCatId="simple" csTypeId="urn:microsoft.com/office/officeart/2005/8/colors/accent1_2" csCatId="accent1" phldr="1"/>
      <dgm:spPr/>
    </dgm:pt>
    <dgm:pt modelId="{0CB73F24-E337-457B-B603-33469DCB04F9}">
      <dgm:prSet phldrT="[Text]"/>
      <dgm:spPr/>
      <dgm:t>
        <a:bodyPr/>
        <a:lstStyle/>
        <a:p>
          <a:r>
            <a:rPr lang="en-AU" dirty="0" smtClean="0"/>
            <a:t>Mentor </a:t>
          </a:r>
          <a:r>
            <a:rPr lang="en-AU" dirty="0" smtClean="0"/>
            <a:t>– Intern</a:t>
          </a:r>
        </a:p>
        <a:p>
          <a:r>
            <a:rPr lang="en-AU" dirty="0" smtClean="0"/>
            <a:t>Experiencing Coaching</a:t>
          </a:r>
          <a:endParaRPr lang="en-AU" dirty="0"/>
        </a:p>
      </dgm:t>
    </dgm:pt>
    <dgm:pt modelId="{AC1675D3-3D21-4207-B449-80EABDD0AFDA}" type="parTrans" cxnId="{758AFF4E-91A2-4E77-A611-AFB0A4D6ACEA}">
      <dgm:prSet/>
      <dgm:spPr/>
      <dgm:t>
        <a:bodyPr/>
        <a:lstStyle/>
        <a:p>
          <a:endParaRPr lang="en-AU"/>
        </a:p>
      </dgm:t>
    </dgm:pt>
    <dgm:pt modelId="{89392EF2-A092-4E12-ACF0-5487186FFC6E}" type="sibTrans" cxnId="{758AFF4E-91A2-4E77-A611-AFB0A4D6ACEA}">
      <dgm:prSet/>
      <dgm:spPr/>
      <dgm:t>
        <a:bodyPr/>
        <a:lstStyle/>
        <a:p>
          <a:endParaRPr lang="en-AU"/>
        </a:p>
      </dgm:t>
    </dgm:pt>
    <dgm:pt modelId="{5BF4CA7D-E603-4493-A4FA-B0F6D301DEEC}">
      <dgm:prSet phldrT="[Text]"/>
      <dgm:spPr/>
      <dgm:t>
        <a:bodyPr/>
        <a:lstStyle/>
        <a:p>
          <a:r>
            <a:rPr lang="en-AU" dirty="0" smtClean="0"/>
            <a:t>Intern </a:t>
          </a:r>
          <a:r>
            <a:rPr lang="en-AU" dirty="0" smtClean="0"/>
            <a:t>– Member</a:t>
          </a:r>
        </a:p>
        <a:p>
          <a:r>
            <a:rPr lang="en-AU" dirty="0" smtClean="0"/>
            <a:t>Being A Coach</a:t>
          </a:r>
          <a:endParaRPr lang="en-AU" dirty="0"/>
        </a:p>
      </dgm:t>
    </dgm:pt>
    <dgm:pt modelId="{83415F87-3460-4B3D-B501-9FB8B0E6FA37}" type="parTrans" cxnId="{76D53501-F9CC-4299-8E49-ADAD37B4D673}">
      <dgm:prSet/>
      <dgm:spPr/>
      <dgm:t>
        <a:bodyPr/>
        <a:lstStyle/>
        <a:p>
          <a:endParaRPr lang="en-AU"/>
        </a:p>
      </dgm:t>
    </dgm:pt>
    <dgm:pt modelId="{BA4D309C-48C6-48C3-B7A8-2D865B91D9A9}" type="sibTrans" cxnId="{76D53501-F9CC-4299-8E49-ADAD37B4D673}">
      <dgm:prSet/>
      <dgm:spPr/>
      <dgm:t>
        <a:bodyPr/>
        <a:lstStyle/>
        <a:p>
          <a:endParaRPr lang="en-AU"/>
        </a:p>
      </dgm:t>
    </dgm:pt>
    <dgm:pt modelId="{B93788A4-D2C4-45BF-B6CA-1AF1E2A9DD6B}" type="pres">
      <dgm:prSet presAssocID="{97B5063D-B8D9-4463-B6D6-94A305CD8305}" presName="CompostProcess" presStyleCnt="0">
        <dgm:presLayoutVars>
          <dgm:dir/>
          <dgm:resizeHandles val="exact"/>
        </dgm:presLayoutVars>
      </dgm:prSet>
      <dgm:spPr/>
    </dgm:pt>
    <dgm:pt modelId="{116A1CE5-F133-4C4B-8E26-8FA2D5A371EE}" type="pres">
      <dgm:prSet presAssocID="{97B5063D-B8D9-4463-B6D6-94A305CD8305}" presName="arrow" presStyleLbl="bgShp" presStyleIdx="0" presStyleCnt="1" custScaleX="117647" custLinFactNeighborX="7122" custLinFactNeighborY="-1514"/>
      <dgm:spPr/>
    </dgm:pt>
    <dgm:pt modelId="{8C2869DA-1EF5-41DC-B04B-743BA49D80B0}" type="pres">
      <dgm:prSet presAssocID="{97B5063D-B8D9-4463-B6D6-94A305CD8305}" presName="linearProcess" presStyleCnt="0"/>
      <dgm:spPr/>
    </dgm:pt>
    <dgm:pt modelId="{9E512A64-8B7A-46D0-B6C1-70D82602F1DD}" type="pres">
      <dgm:prSet presAssocID="{0CB73F24-E337-457B-B603-33469DCB04F9}" presName="textNode" presStyleLbl="node1" presStyleIdx="0" presStyleCnt="2" custLinFactX="-31488" custLinFactNeighborX="-100000" custLinFactNeighborY="-1470">
        <dgm:presLayoutVars>
          <dgm:bulletEnabled val="1"/>
        </dgm:presLayoutVars>
      </dgm:prSet>
      <dgm:spPr/>
      <dgm:t>
        <a:bodyPr/>
        <a:lstStyle/>
        <a:p>
          <a:endParaRPr lang="en-AU"/>
        </a:p>
      </dgm:t>
    </dgm:pt>
    <dgm:pt modelId="{5221198D-9871-44A0-9231-C4D89671CA06}" type="pres">
      <dgm:prSet presAssocID="{89392EF2-A092-4E12-ACF0-5487186FFC6E}" presName="sibTrans" presStyleCnt="0"/>
      <dgm:spPr/>
    </dgm:pt>
    <dgm:pt modelId="{C8DF3AC5-BA20-4D25-A538-D3774697C30D}" type="pres">
      <dgm:prSet presAssocID="{5BF4CA7D-E603-4493-A4FA-B0F6D301DEEC}" presName="textNode" presStyleLbl="node1" presStyleIdx="1" presStyleCnt="2" custLinFactNeighborX="49638" custLinFactNeighborY="-1470">
        <dgm:presLayoutVars>
          <dgm:bulletEnabled val="1"/>
        </dgm:presLayoutVars>
      </dgm:prSet>
      <dgm:spPr/>
      <dgm:t>
        <a:bodyPr/>
        <a:lstStyle/>
        <a:p>
          <a:endParaRPr lang="en-AU"/>
        </a:p>
      </dgm:t>
    </dgm:pt>
  </dgm:ptLst>
  <dgm:cxnLst>
    <dgm:cxn modelId="{758AFF4E-91A2-4E77-A611-AFB0A4D6ACEA}" srcId="{97B5063D-B8D9-4463-B6D6-94A305CD8305}" destId="{0CB73F24-E337-457B-B603-33469DCB04F9}" srcOrd="0" destOrd="0" parTransId="{AC1675D3-3D21-4207-B449-80EABDD0AFDA}" sibTransId="{89392EF2-A092-4E12-ACF0-5487186FFC6E}"/>
    <dgm:cxn modelId="{76D53501-F9CC-4299-8E49-ADAD37B4D673}" srcId="{97B5063D-B8D9-4463-B6D6-94A305CD8305}" destId="{5BF4CA7D-E603-4493-A4FA-B0F6D301DEEC}" srcOrd="1" destOrd="0" parTransId="{83415F87-3460-4B3D-B501-9FB8B0E6FA37}" sibTransId="{BA4D309C-48C6-48C3-B7A8-2D865B91D9A9}"/>
    <dgm:cxn modelId="{93721D2A-05D1-427F-851E-166B40904960}" type="presOf" srcId="{5BF4CA7D-E603-4493-A4FA-B0F6D301DEEC}" destId="{C8DF3AC5-BA20-4D25-A538-D3774697C30D}" srcOrd="0" destOrd="0" presId="urn:microsoft.com/office/officeart/2005/8/layout/hProcess9"/>
    <dgm:cxn modelId="{973C2EAB-B913-4308-B9C1-5ADBE328B43A}" type="presOf" srcId="{0CB73F24-E337-457B-B603-33469DCB04F9}" destId="{9E512A64-8B7A-46D0-B6C1-70D82602F1DD}" srcOrd="0" destOrd="0" presId="urn:microsoft.com/office/officeart/2005/8/layout/hProcess9"/>
    <dgm:cxn modelId="{8788EEEB-5926-4123-A439-24C5242A51F5}" type="presOf" srcId="{97B5063D-B8D9-4463-B6D6-94A305CD8305}" destId="{B93788A4-D2C4-45BF-B6CA-1AF1E2A9DD6B}" srcOrd="0" destOrd="0" presId="urn:microsoft.com/office/officeart/2005/8/layout/hProcess9"/>
    <dgm:cxn modelId="{1EFEA47C-E66B-4BA4-9F7F-B968341E1D75}" type="presParOf" srcId="{B93788A4-D2C4-45BF-B6CA-1AF1E2A9DD6B}" destId="{116A1CE5-F133-4C4B-8E26-8FA2D5A371EE}" srcOrd="0" destOrd="0" presId="urn:microsoft.com/office/officeart/2005/8/layout/hProcess9"/>
    <dgm:cxn modelId="{4F7276AC-89FD-44D5-9A2D-FD54C390ACA4}" type="presParOf" srcId="{B93788A4-D2C4-45BF-B6CA-1AF1E2A9DD6B}" destId="{8C2869DA-1EF5-41DC-B04B-743BA49D80B0}" srcOrd="1" destOrd="0" presId="urn:microsoft.com/office/officeart/2005/8/layout/hProcess9"/>
    <dgm:cxn modelId="{DB9FBBCA-06ED-44B7-A793-AEBEF98F454E}" type="presParOf" srcId="{8C2869DA-1EF5-41DC-B04B-743BA49D80B0}" destId="{9E512A64-8B7A-46D0-B6C1-70D82602F1DD}" srcOrd="0" destOrd="0" presId="urn:microsoft.com/office/officeart/2005/8/layout/hProcess9"/>
    <dgm:cxn modelId="{6932106F-8D49-46B7-A48E-9B110FBD7111}" type="presParOf" srcId="{8C2869DA-1EF5-41DC-B04B-743BA49D80B0}" destId="{5221198D-9871-44A0-9231-C4D89671CA06}" srcOrd="1" destOrd="0" presId="urn:microsoft.com/office/officeart/2005/8/layout/hProcess9"/>
    <dgm:cxn modelId="{E0B0B64D-585C-4BE7-9E82-8B39A9B7A1A0}" type="presParOf" srcId="{8C2869DA-1EF5-41DC-B04B-743BA49D80B0}" destId="{C8DF3AC5-BA20-4D25-A538-D3774697C30D}" srcOrd="2"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14825-1C89-42C0-AC1B-FE5558DFD566}">
      <dsp:nvSpPr>
        <dsp:cNvPr id="0" name=""/>
        <dsp:cNvSpPr/>
      </dsp:nvSpPr>
      <dsp:spPr>
        <a:xfrm>
          <a:off x="308269" y="340360"/>
          <a:ext cx="3383280" cy="3383280"/>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AU" sz="2100" b="1" kern="1200" dirty="0" smtClean="0">
              <a:solidFill>
                <a:srgbClr val="FF0000"/>
              </a:solidFill>
            </a:rPr>
            <a:t>Ministry</a:t>
          </a:r>
        </a:p>
        <a:p>
          <a:pPr lvl="0" algn="ctr" defTabSz="933450">
            <a:lnSpc>
              <a:spcPct val="90000"/>
            </a:lnSpc>
            <a:spcBef>
              <a:spcPct val="0"/>
            </a:spcBef>
            <a:spcAft>
              <a:spcPct val="35000"/>
            </a:spcAft>
          </a:pPr>
          <a:r>
            <a:rPr lang="en-AU" sz="2100" b="1" kern="1200" dirty="0" smtClean="0">
              <a:solidFill>
                <a:srgbClr val="FF0000"/>
              </a:solidFill>
            </a:rPr>
            <a:t>Tasks?</a:t>
          </a:r>
          <a:endParaRPr lang="en-AU" sz="2100" b="1" kern="1200" dirty="0">
            <a:solidFill>
              <a:srgbClr val="FF0000"/>
            </a:solidFill>
          </a:endParaRPr>
        </a:p>
      </dsp:txBody>
      <dsp:txXfrm>
        <a:off x="780709" y="739321"/>
        <a:ext cx="1950720" cy="2585357"/>
      </dsp:txXfrm>
    </dsp:sp>
    <dsp:sp modelId="{C9B7D444-8494-49D2-B04D-9B39388B1A19}">
      <dsp:nvSpPr>
        <dsp:cNvPr id="0" name=""/>
        <dsp:cNvSpPr/>
      </dsp:nvSpPr>
      <dsp:spPr>
        <a:xfrm>
          <a:off x="3088888" y="936104"/>
          <a:ext cx="2698842" cy="2191790"/>
        </a:xfrm>
        <a:prstGeom prst="ellipse">
          <a:avLst/>
        </a:prstGeom>
        <a:solidFill>
          <a:srgbClr val="FFFF00">
            <a:alpha val="50000"/>
          </a:srgb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AU" sz="2100" b="1" kern="1200" dirty="0" smtClean="0">
              <a:solidFill>
                <a:srgbClr val="00B0F0"/>
              </a:solidFill>
            </a:rPr>
            <a:t>Personal</a:t>
          </a:r>
        </a:p>
        <a:p>
          <a:pPr lvl="0" algn="ctr" defTabSz="933450">
            <a:lnSpc>
              <a:spcPct val="90000"/>
            </a:lnSpc>
            <a:spcBef>
              <a:spcPct val="0"/>
            </a:spcBef>
            <a:spcAft>
              <a:spcPct val="35000"/>
            </a:spcAft>
          </a:pPr>
          <a:r>
            <a:rPr lang="en-AU" sz="2100" b="1" kern="1200" dirty="0" smtClean="0">
              <a:solidFill>
                <a:srgbClr val="00B0F0"/>
              </a:solidFill>
            </a:rPr>
            <a:t>Development?</a:t>
          </a:r>
          <a:endParaRPr lang="en-AU" sz="2100" b="1" kern="1200" dirty="0">
            <a:solidFill>
              <a:srgbClr val="00B0F0"/>
            </a:solidFill>
          </a:endParaRPr>
        </a:p>
      </dsp:txBody>
      <dsp:txXfrm>
        <a:off x="3854775" y="1194564"/>
        <a:ext cx="1556089" cy="1674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14825-1C89-42C0-AC1B-FE5558DFD566}">
      <dsp:nvSpPr>
        <dsp:cNvPr id="0" name=""/>
        <dsp:cNvSpPr/>
      </dsp:nvSpPr>
      <dsp:spPr>
        <a:xfrm>
          <a:off x="137159" y="340360"/>
          <a:ext cx="3383280" cy="3383280"/>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AU" sz="2700" b="1" kern="1200" dirty="0" smtClean="0">
              <a:solidFill>
                <a:srgbClr val="FF0000"/>
              </a:solidFill>
            </a:rPr>
            <a:t>Ministry</a:t>
          </a:r>
        </a:p>
        <a:p>
          <a:pPr lvl="0" algn="ctr" defTabSz="1200150">
            <a:lnSpc>
              <a:spcPct val="90000"/>
            </a:lnSpc>
            <a:spcBef>
              <a:spcPct val="0"/>
            </a:spcBef>
            <a:spcAft>
              <a:spcPct val="35000"/>
            </a:spcAft>
          </a:pPr>
          <a:r>
            <a:rPr lang="en-AU" sz="2700" b="1" kern="1200" dirty="0" smtClean="0">
              <a:solidFill>
                <a:srgbClr val="FF0000"/>
              </a:solidFill>
            </a:rPr>
            <a:t>Tasks?</a:t>
          </a:r>
          <a:endParaRPr lang="en-AU" sz="2700" b="1" kern="1200" dirty="0">
            <a:solidFill>
              <a:srgbClr val="FF0000"/>
            </a:solidFill>
          </a:endParaRPr>
        </a:p>
      </dsp:txBody>
      <dsp:txXfrm>
        <a:off x="609599" y="739321"/>
        <a:ext cx="1950720" cy="2585357"/>
      </dsp:txXfrm>
    </dsp:sp>
    <dsp:sp modelId="{CD951C0D-7085-45DE-ACC5-22C841A51E5F}">
      <dsp:nvSpPr>
        <dsp:cNvPr id="0" name=""/>
        <dsp:cNvSpPr/>
      </dsp:nvSpPr>
      <dsp:spPr>
        <a:xfrm>
          <a:off x="2575559" y="340360"/>
          <a:ext cx="3383280" cy="3383280"/>
        </a:xfrm>
        <a:prstGeom prst="ellipse">
          <a:avLst/>
        </a:prstGeom>
        <a:solidFill>
          <a:srgbClr val="FFFF00">
            <a:alpha val="50000"/>
          </a:srgb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AU" sz="2700" b="1" kern="1200" dirty="0" smtClean="0">
              <a:solidFill>
                <a:srgbClr val="00B0F0"/>
              </a:solidFill>
            </a:rPr>
            <a:t>Personal</a:t>
          </a:r>
        </a:p>
        <a:p>
          <a:pPr lvl="0" algn="ctr" defTabSz="1200150">
            <a:lnSpc>
              <a:spcPct val="90000"/>
            </a:lnSpc>
            <a:spcBef>
              <a:spcPct val="0"/>
            </a:spcBef>
            <a:spcAft>
              <a:spcPct val="35000"/>
            </a:spcAft>
          </a:pPr>
          <a:r>
            <a:rPr lang="en-AU" sz="2700" b="1" kern="1200" dirty="0" smtClean="0">
              <a:solidFill>
                <a:srgbClr val="00B0F0"/>
              </a:solidFill>
            </a:rPr>
            <a:t>Development?</a:t>
          </a:r>
          <a:endParaRPr lang="en-AU" sz="2700" b="1" kern="1200" dirty="0">
            <a:solidFill>
              <a:srgbClr val="00B0F0"/>
            </a:solidFill>
          </a:endParaRPr>
        </a:p>
      </dsp:txBody>
      <dsp:txXfrm>
        <a:off x="3535680" y="739321"/>
        <a:ext cx="1950720" cy="2585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A1CE5-F133-4C4B-8E26-8FA2D5A371EE}">
      <dsp:nvSpPr>
        <dsp:cNvPr id="0" name=""/>
        <dsp:cNvSpPr/>
      </dsp:nvSpPr>
      <dsp:spPr>
        <a:xfrm>
          <a:off x="2" y="0"/>
          <a:ext cx="5616621" cy="188717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512A64-8B7A-46D0-B6C1-70D82602F1DD}">
      <dsp:nvSpPr>
        <dsp:cNvPr id="0" name=""/>
        <dsp:cNvSpPr/>
      </dsp:nvSpPr>
      <dsp:spPr>
        <a:xfrm>
          <a:off x="0" y="555056"/>
          <a:ext cx="2053578" cy="754871"/>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kern="1200" dirty="0" smtClean="0"/>
            <a:t>Mentor </a:t>
          </a:r>
          <a:r>
            <a:rPr lang="en-AU" sz="1700" kern="1200" dirty="0" smtClean="0"/>
            <a:t>– Intern</a:t>
          </a:r>
        </a:p>
        <a:p>
          <a:pPr lvl="0" algn="ctr" defTabSz="755650">
            <a:lnSpc>
              <a:spcPct val="90000"/>
            </a:lnSpc>
            <a:spcBef>
              <a:spcPct val="0"/>
            </a:spcBef>
            <a:spcAft>
              <a:spcPct val="35000"/>
            </a:spcAft>
          </a:pPr>
          <a:r>
            <a:rPr lang="en-AU" sz="1700" kern="1200" dirty="0" smtClean="0"/>
            <a:t>Experiencing Coaching</a:t>
          </a:r>
          <a:endParaRPr lang="en-AU" sz="1700" kern="1200" dirty="0"/>
        </a:p>
      </dsp:txBody>
      <dsp:txXfrm>
        <a:off x="36850" y="591906"/>
        <a:ext cx="1979878" cy="681171"/>
      </dsp:txXfrm>
    </dsp:sp>
    <dsp:sp modelId="{C8DF3AC5-BA20-4D25-A538-D3774697C30D}">
      <dsp:nvSpPr>
        <dsp:cNvPr id="0" name=""/>
        <dsp:cNvSpPr/>
      </dsp:nvSpPr>
      <dsp:spPr>
        <a:xfrm>
          <a:off x="2944803" y="555056"/>
          <a:ext cx="2053578" cy="754871"/>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AU" sz="1700" kern="1200" dirty="0" smtClean="0"/>
            <a:t>Intern </a:t>
          </a:r>
          <a:r>
            <a:rPr lang="en-AU" sz="1700" kern="1200" dirty="0" smtClean="0"/>
            <a:t>– Member</a:t>
          </a:r>
        </a:p>
        <a:p>
          <a:pPr lvl="0" algn="ctr" defTabSz="755650">
            <a:lnSpc>
              <a:spcPct val="90000"/>
            </a:lnSpc>
            <a:spcBef>
              <a:spcPct val="0"/>
            </a:spcBef>
            <a:spcAft>
              <a:spcPct val="35000"/>
            </a:spcAft>
          </a:pPr>
          <a:r>
            <a:rPr lang="en-AU" sz="1700" kern="1200" dirty="0" smtClean="0"/>
            <a:t>Being A Coach</a:t>
          </a:r>
          <a:endParaRPr lang="en-AU" sz="1700" kern="1200" dirty="0"/>
        </a:p>
      </dsp:txBody>
      <dsp:txXfrm>
        <a:off x="2981653" y="591906"/>
        <a:ext cx="1979878" cy="68117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F1A0CD-1BEA-4162-BA73-E09754C02CDA}" type="datetimeFigureOut">
              <a:rPr lang="en-US" smtClean="0"/>
              <a:pPr/>
              <a:t>1/31/2012</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89D46B-B01D-4D94-BC93-8C7FF7DFA389}" type="slidenum">
              <a:rPr lang="en-AU" smtClean="0"/>
              <a:pPr/>
              <a:t>‹#›</a:t>
            </a:fld>
            <a:endParaRPr lang="en-AU"/>
          </a:p>
        </p:txBody>
      </p:sp>
    </p:spTree>
    <p:extLst>
      <p:ext uri="{BB962C8B-B14F-4D97-AF65-F5344CB8AC3E}">
        <p14:creationId xmlns:p14="http://schemas.microsoft.com/office/powerpoint/2010/main" val="24586078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6-11-08T22:15:36.50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78 669 51,'-14'0'10,"7"3"2,-3-3 1,-4 4 1,7-1 2,-3 1-2,7 3 0,-8-11-1,8 11-1,-4-10-2,10 6-2,1-10-2,10 0-1,10-13-1,10-5-1,8-12 0,20-5-1,4-13 0,6 0-1,8-7 1,3 0-1,-7 0-1,3 7 1,-6 3-2,-8 7-1,-9 11-3,-15 3-5,-3 10-17,-7 11-9,-20 3 0,-1 14 0</inkml:trace>
  <inkml:trace contextRef="#ctx0" brushRef="#br0" timeOffset="571">510 486 60,'-7'0'31,"4"14"-7,6 14-2,-6-1-2,10 21-3,-7 4-4,10 17-1,-6 3-4,9 11-2,-2-4-2,6 4-1,-3-7-1,7-7-1,-8-14-1,5-14-2,-1-7-3,-10-23-14,-4-15-18,4-6 0,-10-14-1,3-7 1</inkml:trace>
  <inkml:trace contextRef="#ctx0" brushRef="#br0" timeOffset="1222">935 734 65,'-3'42'23,"6"13"-1,-3 3-3,4-6-4,-1 3-4,1-14-2,3 1-3,-4-18 0,0-10-2,1-14-1,-1-18 0,1-13-2,-1-10 0,-3-7 0,4-11-1,-1-6 1,1-4-1,-1 0 0,4 4 0,3 3 0,1 10 0,3 7 1,3 7 0,-3 11 0,3 16 0,4 8 0,-1 13 0,5 14 0,-1 11 1,3 13-2,1 11 1,3 6-1,-3 7 1,-1 4-1,-2-3-1,-1-5-1,-10-9-3,-1-4-5,-9-14-9,3-10-9,-7-6-7,-11-19 1</inkml:trace>
  <inkml:trace contextRef="#ctx0" brushRef="#br0" timeOffset="1613">1108 910 51,'-24'-31'32,"10"14"1,7 6-7,7 5-6,14 12-4,-7-6-5,17 11-3,0-8-4,4 1-2,10-4-7,-4-7-12,-2-4-17,9 5-2,-10-15 1</inkml:trace>
  <inkml:trace contextRef="#ctx0" brushRef="#br0" timeOffset="1933">1820 297 63,'-31'3'23,"-4"8"-2,1 2-1,3 12-2,0-1-3,10 7-3,3-7-2,12 10-3,2-10-2,14 4-1,8-11-2,9-3 0,8-11-1,10-3 0,7-3-1,3-1 0,4-6 0,-4 7 1,-3-1-2,-7 8 1,-11 6 0,-9 7 0,-18 11 0,-11 10 0,-10 0 0,-10 6 1,-14 1-1,-3 0 1,-11-4-1,0-6 0,7-4-3,-7-7-1,14 0-6,0-14-12,7-6-12,17 6-2,4-13 1</inkml:trace>
  <inkml:trace contextRef="#ctx0" brushRef="#br0" timeOffset="2474">2414 90 55,'-3'24'27,"-4"4"0,4 3-2,6 7-4,-3 0-3,14 13-5,-11-2-3,15 9-4,-5-3-1,5 4-1,-1-8-1,4-6 0,-4-10 0,4-11-1,-1-14 0,8-17 0,-4-13 0,7-18-1,0-11 0,4-9-1,0-8 0,3-6-2,-4 0 0,1 3-2,3 7-2,-11 7-2,4 20-7,-13 1-8,-8 13-14,0 21 0,-13 11 2</inkml:trace>
  <inkml:trace contextRef="#ctx0" brushRef="#br0" timeOffset="2815">2805 349 72,'10'24'35,"-3"0"0,7 3-11,7 11-9,-4-7-4,7 0-5,4 0-16,-1-10-23,-9-21-2,2-4-1,-9-16 1</inkml:trace>
</inkml:ink>
</file>

<file path=ppt/ink/ink2.xml><?xml version="1.0" encoding="utf-8"?>
<inkml:ink xmlns:inkml="http://www.w3.org/2003/InkML">
  <inkml:definitions>
    <inkml:context xml:id="ctx0">
      <inkml:inkSource xml:id="inkSrc0">
        <inkml:traceFormat>
          <inkml:channel name="X" type="integer" max="9675" units="cm"/>
          <inkml:channel name="Y" type="integer" max="7256" units="cm"/>
          <inkml:channel name="F" type="integer" max="255" units="dev"/>
        </inkml:traceFormat>
        <inkml:channelProperties>
          <inkml:channelProperty channel="X" name="resolution" value="393.67676" units="1/cm"/>
          <inkml:channelProperty channel="Y" name="resolution" value="393.66321" units="1/cm"/>
          <inkml:channelProperty channel="F" name="resolution" value="INF" units="1/dev"/>
        </inkml:channelProperties>
      </inkml:inkSource>
      <inkml:timestamp xml:id="ts0" timeString="2006-11-08T22:15:49.57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65 326 48,'-3'14'7,"3"7"0,-3 6 1,-1 8 0,4 9-1,0 8 0,0 10-2,7 7-1,-4 7-1,1-4-1,6 0-1,-3-6-1,4-8 0,-1-13 1,-3-11-1,0-13 0,0-14 1,-4-7-1,4-14 1,-7-3 0,-4-14 0,1-7-1,0-7 1,-8-6 0,1-8-1,-4-10 0,-3-3 0,0-4 0,3 0 1,-3 4-1,3 0 0,3 6 0,8 8 0,3 10 0,3 10 0,8 3 0,-1 11 0,7 0 0,-3 3 0,7 1 1,3 3 0,0 3 0,4 0 1,-4-3 0,7 10 1,3 0 0,4 10 1,4 4-1,-1 11-1,-3-1 0,3 10 0,-6 1-1,-4 3 1,-7-4 1,-7 4-1,-13-3 2,-11-4-1,-10 4 1,-11-1-1,-10-3 0,-3 7 0,-8 0-2,1 4-1,-7-1-1,0 1-2,6-1-3,1-10-4,10 0-6,7-7-6,7-13-9,10 6 0</inkml:trace>
  <inkml:trace contextRef="#ctx0" brushRef="#br0" timeOffset="1032">666 788 56,'20'-7'18,"4"3"-4,-3-3-1,3-6-4,-3-1-2,-4-7-3,-3 1-1,-4-1-1,-6-3-1,-8 3 0,-6-3 0,-7 7-1,-4-4 1,-10 11 0,0-1-1,-4 5 1,-3 9-1,1 7 0,2 1 0,7 9 0,1 4 1,10 4 1,3 6 0,7 8 1,7-1 0,7 4-1,10 3 1,4-7 0,13 1-2,1-8 1,10-6-4,-1-11-7,5-7-11,-8-20-9,11 3 1</inkml:trace>
  <inkml:trace contextRef="#ctx0" brushRef="#br0" timeOffset="1933">1055 481 48,'-3'0'8,"6"7"0,-6 0 1,6 7 0,-3 10 0,7 0 1,0 10 0,3 1-1,8 10-1,-1-1-1,4 4-2,-1-6-2,1-1-1,0-10 1,-4-7-1,-3-7 0,-4-10 0,-7-7-1,1-10 1,-8-7-1,1-7 1,-4-4-1,0-10-1,-3-3 0,3-7 0,-3-4 0,6 0 0,4 4 0,0-3 0,7 6 0,0 7-1,3 7 1,1 10-1,2 14-1,1 4-1,3 6-6,-3 11-8,-3-7-13,9 10 0</inkml:trace>
  <inkml:trace contextRef="#ctx0" brushRef="#br0" timeOffset="2424">1848 223 52,'-17'-4'19,"3"8"-1,-10 3-2,4 3-3,-8 11-1,0-1-3,4 15-2,-3-4-2,9 3-1,1 1-1,10-1 0,0-3-2,14 0 1,4 0-1,6-3 1,10-1-1,1 1 0,10-4 0,0 0 0,7 0-1,-7-7 1,-4 0-1,-3-6 1,-10-1-1,-7 0 1,-14 1-1,-14-1 1,-10 4 0,-14-4-1,-4 7-1,-6-6-1,3 9-2,-6-6-2,9 7-4,4-7-7,7-7-11,17 10-4,1-17 2</inkml:trace>
  <inkml:trace contextRef="#ctx0" brushRef="#br0" timeOffset="2965">2083 550 55,'-4'34'21,"11"4"0,0 0-3,10-7-2,11-3-3,3-18-4,10-3-1,4-14-3,4-10-1,-5-7-1,5-11-1,-4-9 0,-8-1-2,-9-7 1,-4-3 0,-13 0 0,-8 0-1,-13 0 0,-11 6 0,-7 5 0,-13 6 1,0 10-1,-4 8-1,0 13 1,0 10 0,4 11 0,6 7 0,4 10-1,11 3 1,9 4-2,4 0-3,18 0-5,2-4-10,8-3-12,17 0-1,0-10 1</inkml:trace>
  <inkml:trace contextRef="#ctx0" brushRef="#br0" timeOffset="3485">2786 240 64,'11'52'17,"-4"-1"-2,0 8-3,3 3-1,0-7-2,1-3-2,-1-18-3,4-3 0,-4-14-1,4-13 0,0-15 0,-1-9-1,5-11 0,-1-11 0,4-9-2,-1-8 0,8-3 0,3-3 0,3 3-1,1 0 1,3 14 0,0 10 0,0 10 2,-4 21 1,-6 18 0,3 13 1,-7 20 1,0 15-1,-3 10 1,-1 14-1,1-4-1,0 0-1,3-7-2,-7-13-5,4-14-26,0-8-3,-11-26 0,4-1-1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880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880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80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80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880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DA4DFE26-A13A-4F08-9BA7-F012E71CA86D}" type="slidenum">
              <a:rPr lang="en-US"/>
              <a:pPr/>
              <a:t>‹#›</a:t>
            </a:fld>
            <a:endParaRPr lang="en-US"/>
          </a:p>
        </p:txBody>
      </p:sp>
    </p:spTree>
    <p:extLst>
      <p:ext uri="{BB962C8B-B14F-4D97-AF65-F5344CB8AC3E}">
        <p14:creationId xmlns:p14="http://schemas.microsoft.com/office/powerpoint/2010/main" val="28063346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ncdnet.blogs.com/ncd_research/2009/04/empowering-leadership-revisited-4.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A4DFE26-A13A-4F08-9BA7-F012E71CA86D}"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Ministry Tasks - Preaching - Committee work – Visitation – Outreach – Teaching - Counselling</a:t>
            </a:r>
          </a:p>
          <a:p>
            <a:endParaRPr lang="en-AU" dirty="0" smtClean="0"/>
          </a:p>
          <a:p>
            <a:r>
              <a:rPr lang="en-AU" dirty="0" smtClean="0"/>
              <a:t>Time management - Work balance - People skills - Leadership skills - Life style balance – Preaching – Committee</a:t>
            </a:r>
            <a:r>
              <a:rPr lang="en-AU" baseline="0" dirty="0" smtClean="0"/>
              <a:t> work – Visitation – Counselling - </a:t>
            </a:r>
            <a:endParaRPr lang="en-AU" dirty="0" smtClean="0"/>
          </a:p>
          <a:p>
            <a:endParaRPr lang="en-AU" dirty="0"/>
          </a:p>
        </p:txBody>
      </p:sp>
      <p:sp>
        <p:nvSpPr>
          <p:cNvPr id="4" name="Slide Number Placeholder 3"/>
          <p:cNvSpPr>
            <a:spLocks noGrp="1"/>
          </p:cNvSpPr>
          <p:nvPr>
            <p:ph type="sldNum" sz="quarter" idx="10"/>
          </p:nvPr>
        </p:nvSpPr>
        <p:spPr/>
        <p:txBody>
          <a:bodyPr/>
          <a:lstStyle/>
          <a:p>
            <a:fld id="{DA4DFE26-A13A-4F08-9BA7-F012E71CA86D}" type="slidenum">
              <a:rPr lang="en-US" smtClean="0"/>
              <a:pPr/>
              <a:t>22</a:t>
            </a:fld>
            <a:endParaRPr lang="en-US"/>
          </a:p>
        </p:txBody>
      </p:sp>
    </p:spTree>
    <p:extLst>
      <p:ext uri="{BB962C8B-B14F-4D97-AF65-F5344CB8AC3E}">
        <p14:creationId xmlns:p14="http://schemas.microsoft.com/office/powerpoint/2010/main" val="2208848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Ministry Tasks - Preaching - Committee work – Visitation – Outreach – Teaching - Counselling</a:t>
            </a:r>
          </a:p>
          <a:p>
            <a:endParaRPr lang="en-AU" dirty="0" smtClean="0"/>
          </a:p>
          <a:p>
            <a:r>
              <a:rPr lang="en-AU" dirty="0" smtClean="0"/>
              <a:t>Time management - Work balance - People skills - Leadership skills - Life style balance – Preaching – Committee</a:t>
            </a:r>
            <a:r>
              <a:rPr lang="en-AU" baseline="0" dirty="0" smtClean="0"/>
              <a:t> work – Visitation – Counselling - </a:t>
            </a:r>
            <a:endParaRPr lang="en-AU" dirty="0" smtClean="0"/>
          </a:p>
          <a:p>
            <a:endParaRPr lang="en-AU" dirty="0"/>
          </a:p>
        </p:txBody>
      </p:sp>
      <p:sp>
        <p:nvSpPr>
          <p:cNvPr id="4" name="Slide Number Placeholder 3"/>
          <p:cNvSpPr>
            <a:spLocks noGrp="1"/>
          </p:cNvSpPr>
          <p:nvPr>
            <p:ph type="sldNum" sz="quarter" idx="10"/>
          </p:nvPr>
        </p:nvSpPr>
        <p:spPr/>
        <p:txBody>
          <a:bodyPr/>
          <a:lstStyle/>
          <a:p>
            <a:fld id="{DA4DFE26-A13A-4F08-9BA7-F012E71CA86D}" type="slidenum">
              <a:rPr lang="en-US" smtClean="0"/>
              <a:pPr/>
              <a:t>23</a:t>
            </a:fld>
            <a:endParaRPr lang="en-US"/>
          </a:p>
        </p:txBody>
      </p:sp>
    </p:spTree>
    <p:extLst>
      <p:ext uri="{BB962C8B-B14F-4D97-AF65-F5344CB8AC3E}">
        <p14:creationId xmlns:p14="http://schemas.microsoft.com/office/powerpoint/2010/main" val="2208848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Two</a:t>
            </a:r>
            <a:r>
              <a:rPr lang="en-AU" baseline="0" dirty="0" smtClean="0"/>
              <a:t> aspects of coaching: </a:t>
            </a:r>
            <a:endParaRPr lang="en-AU" dirty="0"/>
          </a:p>
        </p:txBody>
      </p:sp>
      <p:sp>
        <p:nvSpPr>
          <p:cNvPr id="4" name="Slide Number Placeholder 3"/>
          <p:cNvSpPr>
            <a:spLocks noGrp="1"/>
          </p:cNvSpPr>
          <p:nvPr>
            <p:ph type="sldNum" sz="quarter" idx="10"/>
          </p:nvPr>
        </p:nvSpPr>
        <p:spPr/>
        <p:txBody>
          <a:bodyPr/>
          <a:lstStyle/>
          <a:p>
            <a:fld id="{DA4DFE26-A13A-4F08-9BA7-F012E71CA86D}" type="slidenum">
              <a:rPr lang="en-US" smtClean="0"/>
              <a:pPr/>
              <a:t>28</a:t>
            </a:fld>
            <a:endParaRPr lang="en-US"/>
          </a:p>
        </p:txBody>
      </p:sp>
    </p:spTree>
    <p:extLst>
      <p:ext uri="{BB962C8B-B14F-4D97-AF65-F5344CB8AC3E}">
        <p14:creationId xmlns:p14="http://schemas.microsoft.com/office/powerpoint/2010/main" val="1334292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8C9F56-FDCA-4768-8A3F-3A56573A3124}" type="slidenum">
              <a:rPr lang="en-US"/>
              <a:pPr/>
              <a:t>41</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a:lnSpc>
                <a:spcPct val="80000"/>
              </a:lnSpc>
            </a:pPr>
            <a:r>
              <a:rPr lang="en-US" sz="800" dirty="0"/>
              <a:t>1. Self-awareness level:</a:t>
            </a:r>
          </a:p>
          <a:p>
            <a:pPr>
              <a:lnSpc>
                <a:spcPct val="80000"/>
              </a:lnSpc>
            </a:pPr>
            <a:r>
              <a:rPr lang="en-US" sz="800" dirty="0"/>
              <a:t>Self-awareness is your ability to feel, see and understand who you are, where you are coming from, what you are doing,  why you are doing it, how you come across and what your body, spirit and mind is experiencing and tell you.</a:t>
            </a:r>
          </a:p>
          <a:p>
            <a:pPr>
              <a:lnSpc>
                <a:spcPct val="80000"/>
              </a:lnSpc>
            </a:pPr>
            <a:r>
              <a:rPr lang="en-US" sz="800" dirty="0"/>
              <a:t>Through self-awareness you come to know yourself and understand why things happen they way they do, including your own reactions, and you tend to make better choices that fit well.</a:t>
            </a:r>
          </a:p>
          <a:p>
            <a:pPr>
              <a:lnSpc>
                <a:spcPct val="80000"/>
              </a:lnSpc>
            </a:pPr>
            <a:r>
              <a:rPr lang="en-US" sz="800" dirty="0"/>
              <a:t>Without self-awareness, one tends to repeat patterns, ignore intuition and miss out on the rich subtleties that life provides.</a:t>
            </a:r>
          </a:p>
          <a:p>
            <a:pPr>
              <a:lnSpc>
                <a:spcPct val="80000"/>
              </a:lnSpc>
            </a:pPr>
            <a:r>
              <a:rPr lang="en-US" sz="800" b="1" dirty="0"/>
              <a:t>A coach can help a </a:t>
            </a:r>
            <a:r>
              <a:rPr lang="en-US" sz="800" b="1" dirty="0" err="1" smtClean="0"/>
              <a:t>coachee</a:t>
            </a:r>
            <a:r>
              <a:rPr lang="en-US" sz="800" b="1" dirty="0" smtClean="0"/>
              <a:t> </a:t>
            </a:r>
            <a:r>
              <a:rPr lang="en-US" sz="800" b="1" dirty="0"/>
              <a:t>increase their awareness.</a:t>
            </a:r>
          </a:p>
          <a:p>
            <a:pPr>
              <a:lnSpc>
                <a:spcPct val="80000"/>
              </a:lnSpc>
            </a:pPr>
            <a:endParaRPr lang="en-US" sz="800" dirty="0"/>
          </a:p>
          <a:p>
            <a:pPr>
              <a:lnSpc>
                <a:spcPct val="80000"/>
              </a:lnSpc>
            </a:pPr>
            <a:r>
              <a:rPr lang="en-US" sz="800" dirty="0"/>
              <a:t>2. Breadth of Perspective:</a:t>
            </a:r>
          </a:p>
          <a:p>
            <a:pPr>
              <a:lnSpc>
                <a:spcPct val="80000"/>
              </a:lnSpc>
            </a:pPr>
            <a:r>
              <a:rPr lang="en-US" sz="800" dirty="0"/>
              <a:t>Perspective is both the angle you see yourself and life from, and also the viewing height.</a:t>
            </a:r>
          </a:p>
          <a:p>
            <a:pPr>
              <a:lnSpc>
                <a:spcPct val="80000"/>
              </a:lnSpc>
            </a:pPr>
            <a:r>
              <a:rPr lang="en-US" sz="800" dirty="0"/>
              <a:t>The higher the perspective, the clearer the view.</a:t>
            </a:r>
          </a:p>
          <a:p>
            <a:pPr>
              <a:lnSpc>
                <a:spcPct val="80000"/>
              </a:lnSpc>
            </a:pPr>
            <a:r>
              <a:rPr lang="en-US" sz="800" dirty="0"/>
              <a:t>Narrow perspective results in:</a:t>
            </a:r>
          </a:p>
          <a:p>
            <a:pPr>
              <a:lnSpc>
                <a:spcPct val="80000"/>
              </a:lnSpc>
            </a:pPr>
            <a:r>
              <a:rPr lang="en-US" sz="800" dirty="0"/>
              <a:t>Lack of context  |  Single paradigm | Self-referencing</a:t>
            </a:r>
          </a:p>
          <a:p>
            <a:pPr>
              <a:lnSpc>
                <a:spcPct val="80000"/>
              </a:lnSpc>
            </a:pPr>
            <a:r>
              <a:rPr lang="en-US" sz="800" dirty="0"/>
              <a:t>Minimal understanding | Small choices | Reactions</a:t>
            </a:r>
            <a:endParaRPr lang="en-AU" sz="800" dirty="0"/>
          </a:p>
          <a:p>
            <a:pPr>
              <a:lnSpc>
                <a:spcPct val="80000"/>
              </a:lnSpc>
            </a:pPr>
            <a:r>
              <a:rPr lang="en-AU" sz="800" b="1" dirty="0"/>
              <a:t>A coach helps clients increase perspective by asking challenging questions, introducing paradoxes, distinguishing distinctions and co-creating stimulating environments that expand thinking</a:t>
            </a:r>
            <a:r>
              <a:rPr lang="en-US" sz="800" dirty="0"/>
              <a:t>.</a:t>
            </a:r>
          </a:p>
          <a:p>
            <a:pPr>
              <a:lnSpc>
                <a:spcPct val="80000"/>
              </a:lnSpc>
            </a:pPr>
            <a:endParaRPr lang="en-US" sz="800" dirty="0"/>
          </a:p>
          <a:p>
            <a:pPr>
              <a:lnSpc>
                <a:spcPct val="80000"/>
              </a:lnSpc>
            </a:pPr>
            <a:r>
              <a:rPr lang="en-US" sz="800" dirty="0"/>
              <a:t>3. Personal Values:</a:t>
            </a:r>
          </a:p>
          <a:p>
            <a:pPr>
              <a:lnSpc>
                <a:spcPct val="80000"/>
              </a:lnSpc>
            </a:pPr>
            <a:r>
              <a:rPr lang="en-US" sz="800" dirty="0"/>
              <a:t>Values are personal priorities – that which is most important to you, for whatever reason.</a:t>
            </a:r>
          </a:p>
          <a:p>
            <a:pPr>
              <a:lnSpc>
                <a:spcPct val="80000"/>
              </a:lnSpc>
            </a:pPr>
            <a:r>
              <a:rPr lang="en-US" sz="800" dirty="0"/>
              <a:t>There are hundreds of values; each is valid.</a:t>
            </a:r>
          </a:p>
          <a:p>
            <a:pPr>
              <a:lnSpc>
                <a:spcPct val="80000"/>
              </a:lnSpc>
            </a:pPr>
            <a:r>
              <a:rPr lang="en-US" sz="800" dirty="0"/>
              <a:t>Values are sometimes hidden by unmet needs.</a:t>
            </a:r>
          </a:p>
          <a:p>
            <a:pPr>
              <a:lnSpc>
                <a:spcPct val="80000"/>
              </a:lnSpc>
            </a:pPr>
            <a:r>
              <a:rPr lang="en-US" sz="800" dirty="0"/>
              <a:t>Discovering one’s values affords alignment and integration and reduces life stress.</a:t>
            </a:r>
          </a:p>
          <a:p>
            <a:pPr>
              <a:lnSpc>
                <a:spcPct val="80000"/>
              </a:lnSpc>
            </a:pPr>
            <a:r>
              <a:rPr lang="en-US" sz="800" dirty="0"/>
              <a:t>When values are clear, fulfillment occurs.</a:t>
            </a:r>
          </a:p>
          <a:p>
            <a:pPr>
              <a:lnSpc>
                <a:spcPct val="80000"/>
              </a:lnSpc>
            </a:pPr>
            <a:r>
              <a:rPr lang="en-US" sz="800" b="1" dirty="0"/>
              <a:t>A coach can help a </a:t>
            </a:r>
            <a:r>
              <a:rPr lang="en-US" sz="800" b="1" dirty="0" err="1" smtClean="0"/>
              <a:t>coachee</a:t>
            </a:r>
            <a:r>
              <a:rPr lang="en-US" sz="800" b="1" dirty="0" smtClean="0"/>
              <a:t> </a:t>
            </a:r>
            <a:r>
              <a:rPr lang="en-US" sz="800" b="1" dirty="0"/>
              <a:t>discover and orient them self and their life around their personal values.</a:t>
            </a:r>
          </a:p>
          <a:p>
            <a:pPr>
              <a:lnSpc>
                <a:spcPct val="80000"/>
              </a:lnSpc>
            </a:pPr>
            <a:endParaRPr lang="en-US" sz="800" dirty="0"/>
          </a:p>
          <a:p>
            <a:pPr>
              <a:lnSpc>
                <a:spcPct val="80000"/>
              </a:lnSpc>
            </a:pPr>
            <a:r>
              <a:rPr lang="en-US" sz="800" dirty="0"/>
              <a:t>4. Unmet Personal Needs:</a:t>
            </a:r>
            <a:endParaRPr lang="en-AU" sz="800" dirty="0"/>
          </a:p>
          <a:p>
            <a:pPr>
              <a:lnSpc>
                <a:spcPct val="80000"/>
              </a:lnSpc>
            </a:pPr>
            <a:r>
              <a:rPr lang="en-AU" sz="800" dirty="0"/>
              <a:t>Unmet needs causes a person to spend 10-95% of their time/life expensively chasing people and events to get these needs met.</a:t>
            </a:r>
          </a:p>
          <a:p>
            <a:pPr>
              <a:lnSpc>
                <a:spcPct val="80000"/>
              </a:lnSpc>
            </a:pPr>
            <a:r>
              <a:rPr lang="en-AU" sz="800" dirty="0"/>
              <a:t>Personal problems and delayed development occur when needs are treated like options, instead of like true needs.</a:t>
            </a:r>
          </a:p>
          <a:p>
            <a:pPr>
              <a:lnSpc>
                <a:spcPct val="80000"/>
              </a:lnSpc>
            </a:pPr>
            <a:r>
              <a:rPr lang="en-AU" sz="800" dirty="0"/>
              <a:t>Needs are not personal; they are just needs.</a:t>
            </a:r>
          </a:p>
          <a:p>
            <a:pPr>
              <a:lnSpc>
                <a:spcPct val="80000"/>
              </a:lnSpc>
            </a:pPr>
            <a:r>
              <a:rPr lang="en-AU" sz="800" dirty="0"/>
              <a:t>Needs are “satisfy-able” once they are discovered.</a:t>
            </a:r>
          </a:p>
          <a:p>
            <a:pPr>
              <a:lnSpc>
                <a:spcPct val="80000"/>
              </a:lnSpc>
            </a:pPr>
            <a:r>
              <a:rPr lang="en-AU" sz="800" dirty="0"/>
              <a:t>There are 100’s of needs; pick 3 or 4.</a:t>
            </a:r>
          </a:p>
          <a:p>
            <a:pPr>
              <a:lnSpc>
                <a:spcPct val="80000"/>
              </a:lnSpc>
            </a:pPr>
            <a:r>
              <a:rPr lang="en-AU" sz="800" dirty="0"/>
              <a:t>When you satisfy needs, you have more time and more space to enjoy your life.</a:t>
            </a:r>
            <a:endParaRPr lang="en-US" sz="800" dirty="0"/>
          </a:p>
          <a:p>
            <a:pPr>
              <a:lnSpc>
                <a:spcPct val="80000"/>
              </a:lnSpc>
            </a:pPr>
            <a:r>
              <a:rPr lang="en-US" sz="800" b="1" dirty="0"/>
              <a:t>A coach helps you identify and satisfy your needs.</a:t>
            </a:r>
          </a:p>
          <a:p>
            <a:pPr>
              <a:lnSpc>
                <a:spcPct val="80000"/>
              </a:lnSpc>
            </a:pPr>
            <a:endParaRPr lang="en-US" sz="800" b="1" dirty="0"/>
          </a:p>
          <a:p>
            <a:pPr>
              <a:lnSpc>
                <a:spcPct val="80000"/>
              </a:lnSpc>
            </a:pPr>
            <a:r>
              <a:rPr lang="en-US" sz="800" dirty="0"/>
              <a:t>5. Nothing better to do:</a:t>
            </a:r>
          </a:p>
          <a:p>
            <a:pPr>
              <a:lnSpc>
                <a:spcPct val="80000"/>
              </a:lnSpc>
            </a:pPr>
            <a:r>
              <a:rPr lang="en-US" sz="800" dirty="0"/>
              <a:t>Humans default to the familiar, even if lame or proven not to work.</a:t>
            </a:r>
          </a:p>
          <a:p>
            <a:pPr>
              <a:lnSpc>
                <a:spcPct val="80000"/>
              </a:lnSpc>
            </a:pPr>
            <a:r>
              <a:rPr lang="en-US" sz="800" dirty="0"/>
              <a:t>If you want to change, make the need, cost or opportunity for the change compelling - really compelling.</a:t>
            </a:r>
          </a:p>
          <a:p>
            <a:pPr>
              <a:lnSpc>
                <a:spcPct val="80000"/>
              </a:lnSpc>
            </a:pPr>
            <a:r>
              <a:rPr lang="en-US" sz="800" dirty="0"/>
              <a:t>Changing your environment can quickly give you something worth doing.</a:t>
            </a:r>
          </a:p>
          <a:p>
            <a:pPr>
              <a:lnSpc>
                <a:spcPct val="80000"/>
              </a:lnSpc>
            </a:pPr>
            <a:r>
              <a:rPr lang="en-US" sz="800" b="1" dirty="0"/>
              <a:t>Coaching works because it creates a wide enough gap so that the person has a reason to change, go for something or to evolve.</a:t>
            </a:r>
          </a:p>
          <a:p>
            <a:pPr>
              <a:lnSpc>
                <a:spcPct val="80000"/>
              </a:lnSpc>
            </a:pPr>
            <a:endParaRPr lang="en-US" sz="800" dirty="0"/>
          </a:p>
          <a:p>
            <a:pPr>
              <a:lnSpc>
                <a:spcPct val="80000"/>
              </a:lnSpc>
            </a:pPr>
            <a:r>
              <a:rPr lang="en-US" sz="800" dirty="0"/>
              <a:t>6. Rigid, self-defining roles:</a:t>
            </a:r>
          </a:p>
          <a:p>
            <a:pPr>
              <a:lnSpc>
                <a:spcPct val="80000"/>
              </a:lnSpc>
            </a:pPr>
            <a:r>
              <a:rPr lang="en-US" sz="800" dirty="0"/>
              <a:t>Many people define themselves by roles.</a:t>
            </a:r>
          </a:p>
          <a:p>
            <a:pPr>
              <a:lnSpc>
                <a:spcPct val="80000"/>
              </a:lnSpc>
            </a:pPr>
            <a:r>
              <a:rPr lang="en-US" sz="800" dirty="0"/>
              <a:t>Roles then dictate thinking, priorities and </a:t>
            </a:r>
            <a:r>
              <a:rPr lang="en-US" sz="800" dirty="0" err="1"/>
              <a:t>behaviour</a:t>
            </a:r>
            <a:r>
              <a:rPr lang="en-US" sz="800" dirty="0"/>
              <a:t>, sometimes at great cost/loss.</a:t>
            </a:r>
          </a:p>
          <a:p>
            <a:pPr>
              <a:lnSpc>
                <a:spcPct val="80000"/>
              </a:lnSpc>
            </a:pPr>
            <a:r>
              <a:rPr lang="en-US" sz="800" dirty="0"/>
              <a:t>Roles are tribal in origin and thus survival-based.</a:t>
            </a:r>
          </a:p>
          <a:p>
            <a:pPr>
              <a:lnSpc>
                <a:spcPct val="80000"/>
              </a:lnSpc>
            </a:pPr>
            <a:r>
              <a:rPr lang="en-US" sz="800" dirty="0"/>
              <a:t>You are more than your roles in life.</a:t>
            </a:r>
          </a:p>
          <a:p>
            <a:pPr>
              <a:lnSpc>
                <a:spcPct val="80000"/>
              </a:lnSpc>
            </a:pPr>
            <a:r>
              <a:rPr lang="en-US" sz="800" dirty="0"/>
              <a:t>You can become role-free and yet fulfill your obligations.</a:t>
            </a:r>
          </a:p>
          <a:p>
            <a:pPr>
              <a:lnSpc>
                <a:spcPct val="80000"/>
              </a:lnSpc>
            </a:pPr>
            <a:r>
              <a:rPr lang="en-US" sz="800" b="1" dirty="0"/>
              <a:t>A coach helps a </a:t>
            </a:r>
            <a:r>
              <a:rPr lang="en-US" sz="800" b="1" dirty="0" err="1" smtClean="0"/>
              <a:t>coachee</a:t>
            </a:r>
            <a:r>
              <a:rPr lang="en-US" sz="800" b="1" dirty="0" smtClean="0"/>
              <a:t> </a:t>
            </a:r>
            <a:r>
              <a:rPr lang="en-US" sz="800" b="1" dirty="0"/>
              <a:t>release restricting roles, integrate larger/evocative roles and operate independently from roles. </a:t>
            </a:r>
            <a:endParaRPr lang="en-US" sz="800" b="1" dirty="0" smtClean="0"/>
          </a:p>
          <a:p>
            <a:pPr>
              <a:lnSpc>
                <a:spcPct val="80000"/>
              </a:lnSpc>
            </a:pPr>
            <a:endParaRPr lang="en-US" sz="800" b="1" dirty="0" smtClean="0"/>
          </a:p>
          <a:p>
            <a:r>
              <a:rPr lang="en-AU" sz="1200" b="0" i="0" u="none" strike="noStrike" kern="1200" baseline="0" dirty="0" smtClean="0">
                <a:solidFill>
                  <a:schemeClr val="tx1"/>
                </a:solidFill>
                <a:latin typeface="Arial" charset="0"/>
                <a:ea typeface="+mn-ea"/>
                <a:cs typeface="+mn-cs"/>
              </a:rPr>
              <a:t>7. </a:t>
            </a:r>
            <a:r>
              <a:rPr lang="en-AU" sz="1200" b="0" i="1" u="none" strike="noStrike" kern="1200" baseline="0" dirty="0" smtClean="0">
                <a:solidFill>
                  <a:schemeClr val="tx1"/>
                </a:solidFill>
                <a:latin typeface="Arial" charset="0"/>
                <a:ea typeface="+mn-ea"/>
                <a:cs typeface="+mn-cs"/>
              </a:rPr>
              <a:t>Addictions, compulsions</a:t>
            </a:r>
            <a:r>
              <a:rPr lang="en-AU" sz="1200" b="0" i="0" u="none" strike="noStrike" kern="1200" baseline="0" dirty="0" smtClean="0">
                <a:solidFill>
                  <a:schemeClr val="tx1"/>
                </a:solidFill>
                <a:latin typeface="Arial" charset="0"/>
                <a:ea typeface="+mn-ea"/>
                <a:cs typeface="+mn-cs"/>
              </a:rPr>
              <a:t>: As life becomes more complex and stressed, addictions</a:t>
            </a:r>
          </a:p>
          <a:p>
            <a:r>
              <a:rPr lang="en-AU" sz="1200" b="0" i="0" u="none" strike="noStrike" kern="1200" baseline="0" dirty="0" smtClean="0">
                <a:solidFill>
                  <a:schemeClr val="tx1"/>
                </a:solidFill>
                <a:latin typeface="Arial" charset="0"/>
                <a:ea typeface="+mn-ea"/>
                <a:cs typeface="+mn-cs"/>
              </a:rPr>
              <a:t>and compulsions provide welcome numbing and diversion, but at the high price of</a:t>
            </a:r>
          </a:p>
          <a:p>
            <a:r>
              <a:rPr lang="en-AU" sz="1200" b="0" i="0" u="none" strike="noStrike" kern="1200" baseline="0" dirty="0" smtClean="0">
                <a:solidFill>
                  <a:schemeClr val="tx1"/>
                </a:solidFill>
                <a:latin typeface="Arial" charset="0"/>
                <a:ea typeface="+mn-ea"/>
                <a:cs typeface="+mn-cs"/>
              </a:rPr>
              <a:t>loss of choice. A coach can help a client see where they are being driven/controlled;</a:t>
            </a:r>
          </a:p>
          <a:p>
            <a:r>
              <a:rPr lang="en-AU" sz="1200" b="0" i="0" u="none" strike="noStrike" kern="1200" baseline="0" dirty="0" smtClean="0">
                <a:solidFill>
                  <a:schemeClr val="tx1"/>
                </a:solidFill>
                <a:latin typeface="Arial" charset="0"/>
                <a:ea typeface="+mn-ea"/>
                <a:cs typeface="+mn-cs"/>
              </a:rPr>
              <a:t>a counsellor or therapist provides recovery assistance.</a:t>
            </a:r>
          </a:p>
          <a:p>
            <a:r>
              <a:rPr lang="en-AU" sz="1200" b="0" i="0" u="none" strike="noStrike" kern="1200" baseline="0" dirty="0" smtClean="0">
                <a:solidFill>
                  <a:schemeClr val="tx1"/>
                </a:solidFill>
                <a:latin typeface="Arial" charset="0"/>
                <a:ea typeface="+mn-ea"/>
                <a:cs typeface="+mn-cs"/>
              </a:rPr>
              <a:t>In2action Christian Coach Network</a:t>
            </a:r>
          </a:p>
          <a:p>
            <a:r>
              <a:rPr lang="en-AU" sz="1200" b="0" i="0" u="none" strike="noStrike" kern="1200" baseline="0" dirty="0" smtClean="0">
                <a:solidFill>
                  <a:schemeClr val="tx1"/>
                </a:solidFill>
                <a:latin typeface="Arial" charset="0"/>
                <a:ea typeface="+mn-ea"/>
                <a:cs typeface="+mn-cs"/>
              </a:rPr>
              <a:t>8. </a:t>
            </a:r>
            <a:r>
              <a:rPr lang="en-AU" sz="1200" b="0" i="1" u="none" strike="noStrike" kern="1200" baseline="0" dirty="0" smtClean="0">
                <a:solidFill>
                  <a:schemeClr val="tx1"/>
                </a:solidFill>
                <a:latin typeface="Arial" charset="0"/>
                <a:ea typeface="+mn-ea"/>
                <a:cs typeface="+mn-cs"/>
              </a:rPr>
              <a:t>Emotional damage triggers</a:t>
            </a:r>
            <a:r>
              <a:rPr lang="en-AU" sz="1200" b="0" i="0" u="none" strike="noStrike" kern="1200" baseline="0" dirty="0" smtClean="0">
                <a:solidFill>
                  <a:schemeClr val="tx1"/>
                </a:solidFill>
                <a:latin typeface="Arial" charset="0"/>
                <a:ea typeface="+mn-ea"/>
                <a:cs typeface="+mn-cs"/>
              </a:rPr>
              <a:t>: Our past hurts and experiences can reduce our ability</a:t>
            </a:r>
          </a:p>
          <a:p>
            <a:r>
              <a:rPr lang="en-AU" sz="1200" b="0" i="0" u="none" strike="noStrike" kern="1200" baseline="0" dirty="0" smtClean="0">
                <a:solidFill>
                  <a:schemeClr val="tx1"/>
                </a:solidFill>
                <a:latin typeface="Arial" charset="0"/>
                <a:ea typeface="+mn-ea"/>
                <a:cs typeface="+mn-cs"/>
              </a:rPr>
              <a:t>to deal with the present. These memories can be very debilitating emotionally. The</a:t>
            </a:r>
          </a:p>
          <a:p>
            <a:r>
              <a:rPr lang="en-AU" sz="1200" b="0" i="0" u="none" strike="noStrike" kern="1200" baseline="0" dirty="0" smtClean="0">
                <a:solidFill>
                  <a:schemeClr val="tx1"/>
                </a:solidFill>
                <a:latin typeface="Arial" charset="0"/>
                <a:ea typeface="+mn-ea"/>
                <a:cs typeface="+mn-cs"/>
              </a:rPr>
              <a:t>coach may help to identify such triggers and help the client to manage them more</a:t>
            </a:r>
          </a:p>
          <a:p>
            <a:r>
              <a:rPr lang="en-AU" sz="1200" b="0" i="0" u="none" strike="noStrike" kern="1200" baseline="0" dirty="0" smtClean="0">
                <a:solidFill>
                  <a:schemeClr val="tx1"/>
                </a:solidFill>
                <a:latin typeface="Arial" charset="0"/>
                <a:ea typeface="+mn-ea"/>
                <a:cs typeface="+mn-cs"/>
              </a:rPr>
              <a:t>appropriately.</a:t>
            </a:r>
          </a:p>
          <a:p>
            <a:r>
              <a:rPr lang="en-AU" sz="1200" b="0" i="0" u="none" strike="noStrike" kern="1200" baseline="0" dirty="0" smtClean="0">
                <a:solidFill>
                  <a:schemeClr val="tx1"/>
                </a:solidFill>
                <a:latin typeface="Arial" charset="0"/>
                <a:ea typeface="+mn-ea"/>
                <a:cs typeface="+mn-cs"/>
              </a:rPr>
              <a:t>9. </a:t>
            </a:r>
            <a:r>
              <a:rPr lang="en-AU" sz="1200" b="0" i="1" u="none" strike="noStrike" kern="1200" baseline="0" dirty="0" smtClean="0">
                <a:solidFill>
                  <a:schemeClr val="tx1"/>
                </a:solidFill>
                <a:latin typeface="Arial" charset="0"/>
                <a:ea typeface="+mn-ea"/>
                <a:cs typeface="+mn-cs"/>
              </a:rPr>
              <a:t>Tradition and status quo</a:t>
            </a:r>
            <a:r>
              <a:rPr lang="en-AU" sz="1200" b="0" i="0" u="none" strike="noStrike" kern="1200" baseline="0" dirty="0" smtClean="0">
                <a:solidFill>
                  <a:schemeClr val="tx1"/>
                </a:solidFill>
                <a:latin typeface="Arial" charset="0"/>
                <a:ea typeface="+mn-ea"/>
                <a:cs typeface="+mn-cs"/>
              </a:rPr>
              <a:t>: People are comfortable in the "old ways" they provide a</a:t>
            </a:r>
          </a:p>
          <a:p>
            <a:r>
              <a:rPr lang="en-AU" sz="1200" b="0" i="0" u="none" strike="noStrike" kern="1200" baseline="0" dirty="0" smtClean="0">
                <a:solidFill>
                  <a:schemeClr val="tx1"/>
                </a:solidFill>
                <a:latin typeface="Arial" charset="0"/>
                <a:ea typeface="+mn-ea"/>
                <a:cs typeface="+mn-cs"/>
              </a:rPr>
              <a:t>sense of identity. However, tradition can be limiting and cause irrelevance. A coach</a:t>
            </a:r>
          </a:p>
          <a:p>
            <a:r>
              <a:rPr lang="en-AU" sz="1200" b="0" i="0" u="none" strike="noStrike" kern="1200" baseline="0" dirty="0" smtClean="0">
                <a:solidFill>
                  <a:schemeClr val="tx1"/>
                </a:solidFill>
                <a:latin typeface="Arial" charset="0"/>
                <a:ea typeface="+mn-ea"/>
                <a:cs typeface="+mn-cs"/>
              </a:rPr>
              <a:t>helps a person to develop their own traditions and helps the client to replace tribe</a:t>
            </a:r>
          </a:p>
          <a:p>
            <a:r>
              <a:rPr lang="en-AU" sz="1200" b="0" i="0" u="none" strike="noStrike" kern="1200" baseline="0" dirty="0" smtClean="0">
                <a:solidFill>
                  <a:schemeClr val="tx1"/>
                </a:solidFill>
                <a:latin typeface="Arial" charset="0"/>
                <a:ea typeface="+mn-ea"/>
                <a:cs typeface="+mn-cs"/>
              </a:rPr>
              <a:t>with community.</a:t>
            </a:r>
          </a:p>
          <a:p>
            <a:r>
              <a:rPr lang="en-AU" sz="1200" b="0" i="0" u="none" strike="noStrike" kern="1200" baseline="0" dirty="0" smtClean="0">
                <a:solidFill>
                  <a:schemeClr val="tx1"/>
                </a:solidFill>
                <a:latin typeface="Arial" charset="0"/>
                <a:ea typeface="+mn-ea"/>
                <a:cs typeface="+mn-cs"/>
              </a:rPr>
              <a:t>10. </a:t>
            </a:r>
            <a:r>
              <a:rPr lang="en-AU" sz="1200" b="0" i="1" u="none" strike="noStrike" kern="1200" baseline="0" dirty="0" smtClean="0">
                <a:solidFill>
                  <a:schemeClr val="tx1"/>
                </a:solidFill>
                <a:latin typeface="Arial" charset="0"/>
                <a:ea typeface="+mn-ea"/>
                <a:cs typeface="+mn-cs"/>
              </a:rPr>
              <a:t>Personality type</a:t>
            </a:r>
            <a:r>
              <a:rPr lang="en-AU" sz="1200" b="0" i="0" u="none" strike="noStrike" kern="1200" baseline="0" dirty="0" smtClean="0">
                <a:solidFill>
                  <a:schemeClr val="tx1"/>
                </a:solidFill>
                <a:latin typeface="Arial" charset="0"/>
                <a:ea typeface="+mn-ea"/>
                <a:cs typeface="+mn-cs"/>
              </a:rPr>
              <a:t>: It is very difficult to change one's personality it is better to</a:t>
            </a:r>
          </a:p>
          <a:p>
            <a:r>
              <a:rPr lang="en-AU" sz="1200" b="0" i="0" u="none" strike="noStrike" kern="1200" baseline="0" dirty="0" smtClean="0">
                <a:solidFill>
                  <a:schemeClr val="tx1"/>
                </a:solidFill>
                <a:latin typeface="Arial" charset="0"/>
                <a:ea typeface="+mn-ea"/>
                <a:cs typeface="+mn-cs"/>
              </a:rPr>
              <a:t>accept who you are and leverage from your strengths. The more you know about</a:t>
            </a:r>
          </a:p>
          <a:p>
            <a:r>
              <a:rPr lang="en-AU" sz="1200" b="0" i="0" u="none" strike="noStrike" kern="1200" baseline="0" dirty="0" smtClean="0">
                <a:solidFill>
                  <a:schemeClr val="tx1"/>
                </a:solidFill>
                <a:latin typeface="Arial" charset="0"/>
                <a:ea typeface="+mn-ea"/>
                <a:cs typeface="+mn-cs"/>
              </a:rPr>
              <a:t>how you operate the easier it is to accept yourself and others. A coach helps a client</a:t>
            </a:r>
          </a:p>
          <a:p>
            <a:r>
              <a:rPr lang="en-AU" sz="1200" b="0" i="0" u="none" strike="noStrike" kern="1200" baseline="0" dirty="0" smtClean="0">
                <a:solidFill>
                  <a:schemeClr val="tx1"/>
                </a:solidFill>
                <a:latin typeface="Arial" charset="0"/>
                <a:ea typeface="+mn-ea"/>
                <a:cs typeface="+mn-cs"/>
              </a:rPr>
              <a:t>make the most of their personality type.</a:t>
            </a:r>
          </a:p>
          <a:p>
            <a:r>
              <a:rPr lang="en-AU" sz="1200" b="0" i="0" u="none" strike="noStrike" kern="1200" baseline="0" dirty="0" smtClean="0">
                <a:solidFill>
                  <a:schemeClr val="tx1"/>
                </a:solidFill>
                <a:latin typeface="Arial" charset="0"/>
                <a:ea typeface="+mn-ea"/>
                <a:cs typeface="+mn-cs"/>
              </a:rPr>
              <a:t>11. </a:t>
            </a:r>
            <a:r>
              <a:rPr lang="en-AU" sz="1200" b="0" i="1" u="none" strike="noStrike" kern="1200" baseline="0" dirty="0" smtClean="0">
                <a:solidFill>
                  <a:schemeClr val="tx1"/>
                </a:solidFill>
                <a:latin typeface="Arial" charset="0"/>
                <a:ea typeface="+mn-ea"/>
                <a:cs typeface="+mn-cs"/>
              </a:rPr>
              <a:t>Upbringing and family</a:t>
            </a:r>
            <a:r>
              <a:rPr lang="en-AU" sz="1200" b="0" i="0" u="none" strike="noStrike" kern="1200" baseline="0" dirty="0" smtClean="0">
                <a:solidFill>
                  <a:schemeClr val="tx1"/>
                </a:solidFill>
                <a:latin typeface="Arial" charset="0"/>
                <a:ea typeface="+mn-ea"/>
                <a:cs typeface="+mn-cs"/>
              </a:rPr>
              <a:t>: Our early years dictate our way of thinking, perceiving</a:t>
            </a:r>
          </a:p>
          <a:p>
            <a:r>
              <a:rPr lang="en-AU" sz="1200" b="0" i="0" u="none" strike="noStrike" kern="1200" baseline="0" dirty="0" smtClean="0">
                <a:solidFill>
                  <a:schemeClr val="tx1"/>
                </a:solidFill>
                <a:latin typeface="Arial" charset="0"/>
                <a:ea typeface="+mn-ea"/>
                <a:cs typeface="+mn-cs"/>
              </a:rPr>
              <a:t>and relating. Familial expectations and rules become deeply embedded and can take</a:t>
            </a:r>
          </a:p>
          <a:p>
            <a:r>
              <a:rPr lang="en-AU" sz="1200" b="0" i="0" u="none" strike="noStrike" kern="1200" baseline="0" dirty="0" smtClean="0">
                <a:solidFill>
                  <a:schemeClr val="tx1"/>
                </a:solidFill>
                <a:latin typeface="Arial" charset="0"/>
                <a:ea typeface="+mn-ea"/>
                <a:cs typeface="+mn-cs"/>
              </a:rPr>
              <a:t>years/decades to release. Rejecting your upbringing/family usually doesn’t release</a:t>
            </a:r>
          </a:p>
          <a:p>
            <a:r>
              <a:rPr lang="en-AU" sz="1200" b="0" i="0" u="none" strike="noStrike" kern="1200" baseline="0" dirty="0" smtClean="0">
                <a:solidFill>
                  <a:schemeClr val="tx1"/>
                </a:solidFill>
                <a:latin typeface="Arial" charset="0"/>
                <a:ea typeface="+mn-ea"/>
                <a:cs typeface="+mn-cs"/>
              </a:rPr>
              <a:t>their effects on you; better to accept and integrate all that occurred and then evolve.</a:t>
            </a:r>
          </a:p>
          <a:p>
            <a:r>
              <a:rPr lang="en-AU" sz="1200" b="0" i="0" u="none" strike="noStrike" kern="1200" baseline="0" dirty="0" smtClean="0">
                <a:solidFill>
                  <a:schemeClr val="tx1"/>
                </a:solidFill>
                <a:latin typeface="Arial" charset="0"/>
                <a:ea typeface="+mn-ea"/>
                <a:cs typeface="+mn-cs"/>
              </a:rPr>
              <a:t>12. </a:t>
            </a:r>
            <a:r>
              <a:rPr lang="en-AU" sz="1200" b="0" i="1" u="none" strike="noStrike" kern="1200" baseline="0" dirty="0" smtClean="0">
                <a:solidFill>
                  <a:schemeClr val="tx1"/>
                </a:solidFill>
                <a:latin typeface="Arial" charset="0"/>
                <a:ea typeface="+mn-ea"/>
                <a:cs typeface="+mn-cs"/>
              </a:rPr>
              <a:t>Assumptions and beliefs</a:t>
            </a:r>
            <a:r>
              <a:rPr lang="en-AU" sz="1200" b="0" i="0" u="none" strike="noStrike" kern="1200" baseline="0" dirty="0" smtClean="0">
                <a:solidFill>
                  <a:schemeClr val="tx1"/>
                </a:solidFill>
                <a:latin typeface="Arial" charset="0"/>
                <a:ea typeface="+mn-ea"/>
                <a:cs typeface="+mn-cs"/>
              </a:rPr>
              <a:t>: Assumptions are beliefs that we have internalized. We</a:t>
            </a:r>
          </a:p>
          <a:p>
            <a:r>
              <a:rPr lang="en-AU" sz="1200" b="0" i="0" u="none" strike="noStrike" kern="1200" baseline="0" dirty="0" smtClean="0">
                <a:solidFill>
                  <a:schemeClr val="tx1"/>
                </a:solidFill>
                <a:latin typeface="Arial" charset="0"/>
                <a:ea typeface="+mn-ea"/>
                <a:cs typeface="+mn-cs"/>
              </a:rPr>
              <a:t>order our lives around them. Problems occur when our assumptions are wrong. A</a:t>
            </a:r>
          </a:p>
          <a:p>
            <a:r>
              <a:rPr lang="en-AU" sz="1200" b="0" i="0" u="none" strike="noStrike" kern="1200" baseline="0" dirty="0" smtClean="0">
                <a:solidFill>
                  <a:schemeClr val="tx1"/>
                </a:solidFill>
                <a:latin typeface="Arial" charset="0"/>
                <a:ea typeface="+mn-ea"/>
                <a:cs typeface="+mn-cs"/>
              </a:rPr>
              <a:t>coach can help a client reorient around values.</a:t>
            </a:r>
          </a:p>
          <a:p>
            <a:r>
              <a:rPr lang="en-AU" sz="1200" b="0" i="0" u="none" strike="noStrike" kern="1200" baseline="0" dirty="0" smtClean="0">
                <a:solidFill>
                  <a:schemeClr val="tx1"/>
                </a:solidFill>
                <a:latin typeface="Arial" charset="0"/>
                <a:ea typeface="+mn-ea"/>
                <a:cs typeface="+mn-cs"/>
              </a:rPr>
              <a:t>13. </a:t>
            </a:r>
            <a:r>
              <a:rPr lang="en-AU" sz="1200" b="0" i="1" u="none" strike="noStrike" kern="1200" baseline="0" dirty="0" smtClean="0">
                <a:solidFill>
                  <a:schemeClr val="tx1"/>
                </a:solidFill>
                <a:latin typeface="Arial" charset="0"/>
                <a:ea typeface="+mn-ea"/>
                <a:cs typeface="+mn-cs"/>
              </a:rPr>
              <a:t>Models and examples</a:t>
            </a:r>
            <a:r>
              <a:rPr lang="en-AU" sz="1200" b="0" i="0" u="none" strike="noStrike" kern="1200" baseline="0" dirty="0" smtClean="0">
                <a:solidFill>
                  <a:schemeClr val="tx1"/>
                </a:solidFill>
                <a:latin typeface="Arial" charset="0"/>
                <a:ea typeface="+mn-ea"/>
                <a:cs typeface="+mn-cs"/>
              </a:rPr>
              <a:t>: Copying others and working from models can save time</a:t>
            </a:r>
          </a:p>
          <a:p>
            <a:r>
              <a:rPr lang="en-AU" sz="1200" b="0" i="0" u="none" strike="noStrike" kern="1200" baseline="0" dirty="0" smtClean="0">
                <a:solidFill>
                  <a:schemeClr val="tx1"/>
                </a:solidFill>
                <a:latin typeface="Arial" charset="0"/>
                <a:ea typeface="+mn-ea"/>
                <a:cs typeface="+mn-cs"/>
              </a:rPr>
              <a:t>and build confidence. A coach has scores of life models that expand a client’s</a:t>
            </a:r>
          </a:p>
          <a:p>
            <a:r>
              <a:rPr lang="en-AU" sz="1200" b="0" i="0" u="none" strike="noStrike" kern="1200" baseline="0" dirty="0" smtClean="0">
                <a:solidFill>
                  <a:schemeClr val="tx1"/>
                </a:solidFill>
                <a:latin typeface="Arial" charset="0"/>
                <a:ea typeface="+mn-ea"/>
                <a:cs typeface="+mn-cs"/>
              </a:rPr>
              <a:t>thinking and awareness and thus their choice of goals and approach to reaching those</a:t>
            </a:r>
          </a:p>
          <a:p>
            <a:r>
              <a:rPr lang="en-AU" sz="1200" b="0" i="0" u="none" strike="noStrike" kern="1200" baseline="0" dirty="0" smtClean="0">
                <a:solidFill>
                  <a:schemeClr val="tx1"/>
                </a:solidFill>
                <a:latin typeface="Arial" charset="0"/>
                <a:ea typeface="+mn-ea"/>
                <a:cs typeface="+mn-cs"/>
              </a:rPr>
              <a:t>goals.</a:t>
            </a:r>
            <a:endParaRPr lang="en-US" sz="800" b="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363B5D-923C-495A-9A97-652969A9C8ED}" type="slidenum">
              <a:rPr lang="en-US"/>
              <a:pPr/>
              <a:t>42</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pPr>
              <a:lnSpc>
                <a:spcPct val="80000"/>
              </a:lnSpc>
            </a:pPr>
            <a:r>
              <a:rPr lang="en-US" sz="800" dirty="0"/>
              <a:t>14. Wants and desires:</a:t>
            </a:r>
          </a:p>
          <a:p>
            <a:pPr>
              <a:lnSpc>
                <a:spcPct val="80000"/>
              </a:lnSpc>
            </a:pPr>
            <a:r>
              <a:rPr lang="en-US" sz="800" dirty="0"/>
              <a:t>Desire is genetically wired in,  and attempts to control or suppress it can be quite expensive.</a:t>
            </a:r>
          </a:p>
          <a:p>
            <a:pPr>
              <a:lnSpc>
                <a:spcPct val="80000"/>
              </a:lnSpc>
            </a:pPr>
            <a:r>
              <a:rPr lang="en-US" sz="800" dirty="0"/>
              <a:t>Wants usually come from unmet needs.</a:t>
            </a:r>
          </a:p>
          <a:p>
            <a:pPr>
              <a:lnSpc>
                <a:spcPct val="80000"/>
              </a:lnSpc>
            </a:pPr>
            <a:r>
              <a:rPr lang="en-US" sz="800" dirty="0"/>
              <a:t>Better to first come to understand the source and nature of your desires (intellectual, physical, emotional and/or sexual).</a:t>
            </a:r>
          </a:p>
          <a:p>
            <a:pPr>
              <a:lnSpc>
                <a:spcPct val="80000"/>
              </a:lnSpc>
            </a:pPr>
            <a:r>
              <a:rPr lang="en-US" sz="800" dirty="0"/>
              <a:t>Desire is energy and can be channeled to your advantage.</a:t>
            </a:r>
          </a:p>
          <a:p>
            <a:pPr>
              <a:lnSpc>
                <a:spcPct val="80000"/>
              </a:lnSpc>
            </a:pPr>
            <a:r>
              <a:rPr lang="en-US" sz="800" dirty="0"/>
              <a:t>Desire is a wonderful thing, not a bad thing.</a:t>
            </a:r>
          </a:p>
          <a:p>
            <a:pPr>
              <a:lnSpc>
                <a:spcPct val="80000"/>
              </a:lnSpc>
            </a:pPr>
            <a:r>
              <a:rPr lang="en-US" sz="800" dirty="0"/>
              <a:t>If desires become unmanageable, then they have become compulsions.</a:t>
            </a:r>
          </a:p>
          <a:p>
            <a:pPr>
              <a:lnSpc>
                <a:spcPct val="80000"/>
              </a:lnSpc>
            </a:pPr>
            <a:endParaRPr lang="en-US" sz="800" dirty="0"/>
          </a:p>
          <a:p>
            <a:pPr>
              <a:lnSpc>
                <a:spcPct val="80000"/>
              </a:lnSpc>
            </a:pPr>
            <a:r>
              <a:rPr lang="en-US" sz="800" dirty="0"/>
              <a:t>15. Support structures:</a:t>
            </a:r>
          </a:p>
          <a:p>
            <a:pPr>
              <a:lnSpc>
                <a:spcPct val="80000"/>
              </a:lnSpc>
            </a:pPr>
            <a:r>
              <a:rPr lang="en-US" sz="800" dirty="0"/>
              <a:t>The more personal and professional support we have, the more we can achieve with less stress.</a:t>
            </a:r>
          </a:p>
          <a:p>
            <a:pPr>
              <a:lnSpc>
                <a:spcPct val="80000"/>
              </a:lnSpc>
            </a:pPr>
            <a:r>
              <a:rPr lang="en-US" sz="800" dirty="0"/>
              <a:t>In an increasingly chaotic world, structure provides a necessary framework, personal attention and a system to get things done.</a:t>
            </a:r>
          </a:p>
          <a:p>
            <a:pPr>
              <a:lnSpc>
                <a:spcPct val="80000"/>
              </a:lnSpc>
            </a:pPr>
            <a:r>
              <a:rPr lang="en-US" sz="800" dirty="0"/>
              <a:t>As humans become more creative and experiment more in new areas, endorsement, encouragement and collaboration provide a baseline of support.</a:t>
            </a:r>
          </a:p>
          <a:p>
            <a:pPr>
              <a:lnSpc>
                <a:spcPct val="80000"/>
              </a:lnSpc>
            </a:pPr>
            <a:r>
              <a:rPr lang="en-US" sz="800" b="1" dirty="0"/>
              <a:t>A coach provides the proper amount of support and structure that empowers vs. restricts or overwhelms.</a:t>
            </a:r>
          </a:p>
          <a:p>
            <a:pPr>
              <a:lnSpc>
                <a:spcPct val="80000"/>
              </a:lnSpc>
            </a:pPr>
            <a:endParaRPr lang="en-US" sz="800" b="1" dirty="0"/>
          </a:p>
          <a:p>
            <a:pPr>
              <a:lnSpc>
                <a:spcPct val="80000"/>
              </a:lnSpc>
            </a:pPr>
            <a:r>
              <a:rPr lang="en-US" sz="800" dirty="0"/>
              <a:t>16. Rewards and incentives:</a:t>
            </a:r>
          </a:p>
          <a:p>
            <a:pPr>
              <a:lnSpc>
                <a:spcPct val="80000"/>
              </a:lnSpc>
            </a:pPr>
            <a:r>
              <a:rPr lang="en-US" sz="800" dirty="0"/>
              <a:t>Humans are easily motivated with the most fitting carrot or stick; if in doubt, ask the person.</a:t>
            </a:r>
          </a:p>
          <a:p>
            <a:pPr>
              <a:lnSpc>
                <a:spcPct val="80000"/>
              </a:lnSpc>
            </a:pPr>
            <a:r>
              <a:rPr lang="en-US" sz="800" dirty="0"/>
              <a:t>Your carrot is not my carrot; your stick is not my stick.</a:t>
            </a:r>
          </a:p>
          <a:p>
            <a:pPr>
              <a:lnSpc>
                <a:spcPct val="80000"/>
              </a:lnSpc>
            </a:pPr>
            <a:r>
              <a:rPr lang="en-US" sz="800" dirty="0"/>
              <a:t>The more evolved a person is, inspiration usually works better than incentives.</a:t>
            </a:r>
          </a:p>
          <a:p>
            <a:pPr>
              <a:lnSpc>
                <a:spcPct val="80000"/>
              </a:lnSpc>
            </a:pPr>
            <a:r>
              <a:rPr lang="en-US" sz="800" dirty="0"/>
              <a:t>We are subject to subliminal and primal messages via advertising, all of which reduce our ability to choose freely.</a:t>
            </a:r>
          </a:p>
          <a:p>
            <a:pPr>
              <a:lnSpc>
                <a:spcPct val="80000"/>
              </a:lnSpc>
            </a:pPr>
            <a:r>
              <a:rPr lang="en-US" sz="800" b="1" dirty="0"/>
              <a:t>Coaches can help a </a:t>
            </a:r>
            <a:r>
              <a:rPr lang="en-US" sz="800" b="1" dirty="0" err="1" smtClean="0"/>
              <a:t>coachee</a:t>
            </a:r>
            <a:r>
              <a:rPr lang="en-US" sz="800" b="1" dirty="0" smtClean="0"/>
              <a:t> </a:t>
            </a:r>
            <a:r>
              <a:rPr lang="en-US" sz="800" b="1" dirty="0"/>
              <a:t>clean up their motivators so they are healthful, natural and good for them.</a:t>
            </a:r>
          </a:p>
          <a:p>
            <a:pPr>
              <a:lnSpc>
                <a:spcPct val="80000"/>
              </a:lnSpc>
            </a:pPr>
            <a:endParaRPr lang="en-US" sz="800" b="1" dirty="0"/>
          </a:p>
          <a:p>
            <a:pPr>
              <a:lnSpc>
                <a:spcPct val="80000"/>
              </a:lnSpc>
            </a:pPr>
            <a:r>
              <a:rPr lang="en-US" sz="800" dirty="0"/>
              <a:t>17. Vision, possibility:</a:t>
            </a:r>
          </a:p>
          <a:p>
            <a:pPr>
              <a:lnSpc>
                <a:spcPct val="80000"/>
              </a:lnSpc>
            </a:pPr>
            <a:r>
              <a:rPr lang="en-US" sz="800" dirty="0"/>
              <a:t>The clearer the vision, the more focused a person can be.</a:t>
            </a:r>
          </a:p>
          <a:p>
            <a:pPr>
              <a:lnSpc>
                <a:spcPct val="80000"/>
              </a:lnSpc>
            </a:pPr>
            <a:r>
              <a:rPr lang="en-US" sz="800" dirty="0"/>
              <a:t>To have a vision, one needs to have a sense of possibility far beyond reasonable thinking.</a:t>
            </a:r>
          </a:p>
          <a:p>
            <a:pPr>
              <a:lnSpc>
                <a:spcPct val="80000"/>
              </a:lnSpc>
            </a:pPr>
            <a:r>
              <a:rPr lang="en-US" sz="800" dirty="0"/>
              <a:t>A vision is one of the most powerful motivators and evolvers.</a:t>
            </a:r>
          </a:p>
          <a:p>
            <a:pPr>
              <a:lnSpc>
                <a:spcPct val="80000"/>
              </a:lnSpc>
            </a:pPr>
            <a:r>
              <a:rPr lang="en-US" sz="800" b="1" dirty="0"/>
              <a:t>A coach can help you see your vision and begin to express it.</a:t>
            </a:r>
          </a:p>
          <a:p>
            <a:pPr>
              <a:lnSpc>
                <a:spcPct val="80000"/>
              </a:lnSpc>
            </a:pPr>
            <a:endParaRPr lang="en-US" sz="800" dirty="0"/>
          </a:p>
          <a:p>
            <a:pPr>
              <a:lnSpc>
                <a:spcPct val="80000"/>
              </a:lnSpc>
            </a:pPr>
            <a:r>
              <a:rPr lang="en-US" sz="800" dirty="0"/>
              <a:t>18. Resources and tools:</a:t>
            </a:r>
          </a:p>
          <a:p>
            <a:pPr>
              <a:lnSpc>
                <a:spcPct val="80000"/>
              </a:lnSpc>
            </a:pPr>
            <a:r>
              <a:rPr lang="en-US" sz="800" dirty="0"/>
              <a:t>If people have the necessary money, time, space, network, style, knowledge, access, technology and/or experience, they can accomplish almost anything.</a:t>
            </a:r>
          </a:p>
          <a:p>
            <a:pPr>
              <a:lnSpc>
                <a:spcPct val="80000"/>
              </a:lnSpc>
            </a:pPr>
            <a:r>
              <a:rPr lang="en-US" sz="800" dirty="0"/>
              <a:t>Without a critical resource or tool, people fail or don’t even start.</a:t>
            </a:r>
          </a:p>
          <a:p>
            <a:pPr>
              <a:lnSpc>
                <a:spcPct val="80000"/>
              </a:lnSpc>
            </a:pPr>
            <a:r>
              <a:rPr lang="en-US" sz="800" dirty="0"/>
              <a:t>We all have hidden talents and resources we don’t know we have; these can be leveraged.</a:t>
            </a:r>
          </a:p>
          <a:p>
            <a:pPr>
              <a:lnSpc>
                <a:spcPct val="80000"/>
              </a:lnSpc>
            </a:pPr>
            <a:r>
              <a:rPr lang="en-US" sz="800" b="1" dirty="0"/>
              <a:t>A coach can help a </a:t>
            </a:r>
            <a:r>
              <a:rPr lang="en-US" sz="800" b="1" dirty="0" err="1" smtClean="0"/>
              <a:t>coachee</a:t>
            </a:r>
            <a:r>
              <a:rPr lang="en-US" sz="800" b="1" dirty="0" smtClean="0"/>
              <a:t> </a:t>
            </a:r>
            <a:r>
              <a:rPr lang="en-US" sz="800" b="1" dirty="0"/>
              <a:t>make the most of what they have.</a:t>
            </a:r>
          </a:p>
          <a:p>
            <a:pPr>
              <a:lnSpc>
                <a:spcPct val="80000"/>
              </a:lnSpc>
            </a:pPr>
            <a:endParaRPr lang="en-US" sz="800" b="1" dirty="0"/>
          </a:p>
          <a:p>
            <a:pPr>
              <a:lnSpc>
                <a:spcPct val="80000"/>
              </a:lnSpc>
            </a:pPr>
            <a:r>
              <a:rPr lang="en-US" sz="800" dirty="0"/>
              <a:t>19. Lifestyle:</a:t>
            </a:r>
          </a:p>
          <a:p>
            <a:pPr>
              <a:lnSpc>
                <a:spcPct val="80000"/>
              </a:lnSpc>
            </a:pPr>
            <a:r>
              <a:rPr lang="en-US" sz="800" dirty="0"/>
              <a:t>Having a lifestyle is something that people are either striving for or are eager to protect.</a:t>
            </a:r>
          </a:p>
          <a:p>
            <a:pPr>
              <a:lnSpc>
                <a:spcPct val="80000"/>
              </a:lnSpc>
            </a:pPr>
            <a:r>
              <a:rPr lang="en-US" sz="800" dirty="0"/>
              <a:t>The process of designing and choosing a lifestyle is a new experience for most people.</a:t>
            </a:r>
          </a:p>
          <a:p>
            <a:pPr>
              <a:lnSpc>
                <a:spcPct val="80000"/>
              </a:lnSpc>
            </a:pPr>
            <a:r>
              <a:rPr lang="en-US" sz="800" dirty="0"/>
              <a:t>Lifestyle has a life of its own.</a:t>
            </a:r>
          </a:p>
          <a:p>
            <a:pPr>
              <a:lnSpc>
                <a:spcPct val="80000"/>
              </a:lnSpc>
            </a:pPr>
            <a:r>
              <a:rPr lang="en-US" sz="800" dirty="0"/>
              <a:t>Sometimes, lifestyles limit our evolution; sometimes, they accelerate our evolution.</a:t>
            </a:r>
          </a:p>
          <a:p>
            <a:pPr>
              <a:lnSpc>
                <a:spcPct val="80000"/>
              </a:lnSpc>
            </a:pPr>
            <a:r>
              <a:rPr lang="en-US" sz="800" dirty="0"/>
              <a:t>The people your lifestyle attracts to you will affect who you are becoming and what you choose.</a:t>
            </a:r>
          </a:p>
          <a:p>
            <a:pPr>
              <a:lnSpc>
                <a:spcPct val="80000"/>
              </a:lnSpc>
            </a:pPr>
            <a:r>
              <a:rPr lang="en-US" sz="800" b="1" dirty="0"/>
              <a:t>A coach can help a </a:t>
            </a:r>
            <a:r>
              <a:rPr lang="en-US" sz="800" b="1" dirty="0" err="1" smtClean="0"/>
              <a:t>coachee</a:t>
            </a:r>
            <a:r>
              <a:rPr lang="en-US" sz="800" b="1" dirty="0" smtClean="0"/>
              <a:t> </a:t>
            </a:r>
            <a:r>
              <a:rPr lang="en-US" sz="800" b="1" dirty="0"/>
              <a:t>simplify, customize or expand their lifestyle</a:t>
            </a:r>
            <a:r>
              <a:rPr lang="en-US" sz="800" b="1" dirty="0" smtClean="0"/>
              <a:t>.</a:t>
            </a:r>
          </a:p>
          <a:p>
            <a:pPr>
              <a:lnSpc>
                <a:spcPct val="80000"/>
              </a:lnSpc>
            </a:pPr>
            <a:endParaRPr lang="en-US" sz="800" b="1" dirty="0" smtClean="0"/>
          </a:p>
          <a:p>
            <a:pPr algn="l"/>
            <a:r>
              <a:rPr lang="en-AU" sz="800" b="0" i="0" u="none" strike="noStrike" baseline="0" dirty="0" smtClean="0">
                <a:solidFill>
                  <a:srgbClr val="000000"/>
                </a:solidFill>
                <a:latin typeface="TimesNewRoman"/>
              </a:rPr>
              <a:t>20. </a:t>
            </a:r>
            <a:r>
              <a:rPr lang="en-AU" sz="800" b="0" i="1" u="none" strike="noStrike" baseline="0" dirty="0" smtClean="0">
                <a:solidFill>
                  <a:srgbClr val="000000"/>
                </a:solidFill>
                <a:latin typeface="TimesNewRoman,Italic"/>
              </a:rPr>
              <a:t>Living environment</a:t>
            </a:r>
            <a:r>
              <a:rPr lang="en-AU" sz="800" b="0" i="0" u="none" strike="noStrike" baseline="0" dirty="0" smtClean="0">
                <a:solidFill>
                  <a:srgbClr val="000000"/>
                </a:solidFill>
                <a:latin typeface="TimesNewRoman"/>
              </a:rPr>
              <a:t>: Our environment, including where and who we live with</a:t>
            </a:r>
          </a:p>
          <a:p>
            <a:pPr algn="l"/>
            <a:r>
              <a:rPr lang="en-AU" sz="800" b="0" i="0" u="none" strike="noStrike" baseline="0" dirty="0" smtClean="0">
                <a:solidFill>
                  <a:srgbClr val="000000"/>
                </a:solidFill>
                <a:latin typeface="TimesNewRoman"/>
              </a:rPr>
              <a:t>effects our life goals. Today people have much more choice over these factors. A</a:t>
            </a:r>
          </a:p>
          <a:p>
            <a:pPr algn="l"/>
            <a:r>
              <a:rPr lang="en-AU" sz="800" b="0" i="0" u="none" strike="noStrike" baseline="0" dirty="0" smtClean="0">
                <a:solidFill>
                  <a:srgbClr val="000000"/>
                </a:solidFill>
                <a:latin typeface="TimesNewRoman"/>
              </a:rPr>
              <a:t>coach can help a client make choices as to their environmental goals.</a:t>
            </a:r>
          </a:p>
          <a:p>
            <a:pPr algn="l"/>
            <a:r>
              <a:rPr lang="en-AU" sz="800" b="0" i="0" u="none" strike="noStrike" baseline="0" dirty="0" smtClean="0">
                <a:solidFill>
                  <a:srgbClr val="000000"/>
                </a:solidFill>
                <a:latin typeface="TimesNewRoman"/>
              </a:rPr>
              <a:t>21. </a:t>
            </a:r>
            <a:r>
              <a:rPr lang="en-AU" sz="800" b="0" i="1" u="none" strike="noStrike" baseline="0" dirty="0" smtClean="0">
                <a:solidFill>
                  <a:srgbClr val="000000"/>
                </a:solidFill>
                <a:latin typeface="TimesNewRoman,Italic"/>
              </a:rPr>
              <a:t>Work environment</a:t>
            </a:r>
            <a:r>
              <a:rPr lang="en-AU" sz="800" b="0" i="0" u="none" strike="noStrike" baseline="0" dirty="0" smtClean="0">
                <a:solidFill>
                  <a:srgbClr val="000000"/>
                </a:solidFill>
                <a:latin typeface="TimesNewRoman"/>
              </a:rPr>
              <a:t>: Our work takes up a large part of our life and impacts our life</a:t>
            </a:r>
          </a:p>
          <a:p>
            <a:pPr algn="l"/>
            <a:r>
              <a:rPr lang="en-AU" sz="800" b="0" i="0" u="none" strike="noStrike" baseline="0" dirty="0" smtClean="0">
                <a:solidFill>
                  <a:srgbClr val="000000"/>
                </a:solidFill>
                <a:latin typeface="TimesNewRoman"/>
              </a:rPr>
              <a:t>satisfaction. A coach can help a client design their preferred work environment.</a:t>
            </a:r>
          </a:p>
          <a:p>
            <a:pPr algn="l"/>
            <a:r>
              <a:rPr lang="en-AU" sz="800" b="0" i="0" u="none" strike="noStrike" baseline="0" dirty="0" smtClean="0">
                <a:solidFill>
                  <a:srgbClr val="000000"/>
                </a:solidFill>
                <a:latin typeface="TimesNewRoman"/>
              </a:rPr>
              <a:t>21. </a:t>
            </a:r>
            <a:r>
              <a:rPr lang="en-AU" sz="800" b="0" i="1" u="none" strike="noStrike" baseline="0" dirty="0" smtClean="0">
                <a:solidFill>
                  <a:srgbClr val="000000"/>
                </a:solidFill>
                <a:latin typeface="TimesNewRoman,Italic"/>
              </a:rPr>
              <a:t>Fears</a:t>
            </a:r>
            <a:r>
              <a:rPr lang="en-AU" sz="800" b="0" i="0" u="none" strike="noStrike" baseline="0" dirty="0" smtClean="0">
                <a:solidFill>
                  <a:srgbClr val="000000"/>
                </a:solidFill>
                <a:latin typeface="TimesNewRoman"/>
              </a:rPr>
              <a:t>: Fear of failure is stronger than the fear of not succeeding. Fear is neither</a:t>
            </a:r>
          </a:p>
          <a:p>
            <a:pPr algn="l"/>
            <a:r>
              <a:rPr lang="en-AU" sz="800" b="0" i="0" u="none" strike="noStrike" baseline="0" dirty="0" smtClean="0">
                <a:solidFill>
                  <a:srgbClr val="000000"/>
                </a:solidFill>
                <a:latin typeface="TimesNewRoman"/>
              </a:rPr>
              <a:t>good nor bad it depends on how you use it. A coach helps a client to integrate and</a:t>
            </a:r>
          </a:p>
          <a:p>
            <a:pPr algn="l"/>
            <a:r>
              <a:rPr lang="en-AU" sz="800" b="0" i="0" u="none" strike="noStrike" baseline="0" dirty="0" smtClean="0">
                <a:solidFill>
                  <a:srgbClr val="000000"/>
                </a:solidFill>
                <a:latin typeface="TimesNewRoman"/>
              </a:rPr>
              <a:t>use fear instead of being used by fear.</a:t>
            </a:r>
          </a:p>
          <a:p>
            <a:pPr algn="l"/>
            <a:r>
              <a:rPr lang="en-AU" sz="800" b="0" i="0" u="none" strike="noStrike" baseline="0" dirty="0" smtClean="0">
                <a:solidFill>
                  <a:srgbClr val="000000"/>
                </a:solidFill>
                <a:latin typeface="TimesNewRoman"/>
              </a:rPr>
              <a:t>22. </a:t>
            </a:r>
            <a:r>
              <a:rPr lang="en-AU" sz="800" b="0" i="1" u="none" strike="noStrike" baseline="0" dirty="0" smtClean="0">
                <a:solidFill>
                  <a:srgbClr val="000000"/>
                </a:solidFill>
                <a:latin typeface="TimesNewRoman,Italic"/>
              </a:rPr>
              <a:t>Unclear identity</a:t>
            </a:r>
            <a:r>
              <a:rPr lang="en-AU" sz="800" b="0" i="0" u="none" strike="noStrike" baseline="0" dirty="0" smtClean="0">
                <a:solidFill>
                  <a:srgbClr val="000000"/>
                </a:solidFill>
                <a:latin typeface="TimesNewRoman"/>
              </a:rPr>
              <a:t>: Lack of clarity of identity can cause people to be overly</a:t>
            </a:r>
          </a:p>
          <a:p>
            <a:pPr algn="l"/>
            <a:r>
              <a:rPr lang="en-AU" sz="800" b="0" i="0" u="none" strike="noStrike" baseline="0" dirty="0" smtClean="0">
                <a:solidFill>
                  <a:srgbClr val="000000"/>
                </a:solidFill>
                <a:latin typeface="TimesNewRoman"/>
              </a:rPr>
              <a:t>influenced by others. It can often be synonymous with low self-esteem. A therapist</a:t>
            </a:r>
          </a:p>
          <a:p>
            <a:pPr algn="l"/>
            <a:r>
              <a:rPr lang="en-AU" sz="800" b="0" i="0" u="none" strike="noStrike" baseline="0" dirty="0" smtClean="0">
                <a:solidFill>
                  <a:srgbClr val="000000"/>
                </a:solidFill>
                <a:latin typeface="TimesNewRoman"/>
              </a:rPr>
              <a:t>can help if the unclear identity is a psychological problem. A coach can sometimes</a:t>
            </a:r>
          </a:p>
          <a:p>
            <a:pPr algn="l"/>
            <a:r>
              <a:rPr lang="en-AU" sz="800" b="0" i="0" u="none" strike="noStrike" baseline="0" dirty="0" smtClean="0">
                <a:solidFill>
                  <a:srgbClr val="000000"/>
                </a:solidFill>
                <a:latin typeface="TimesNewRoman"/>
              </a:rPr>
              <a:t>help, using values and a “Personal Foundation Program”.</a:t>
            </a:r>
          </a:p>
          <a:p>
            <a:pPr algn="l"/>
            <a:r>
              <a:rPr lang="en-AU" sz="800" b="0" i="0" u="none" strike="noStrike" baseline="0" dirty="0" smtClean="0">
                <a:solidFill>
                  <a:srgbClr val="000000"/>
                </a:solidFill>
                <a:latin typeface="TimesNewRoman"/>
              </a:rPr>
              <a:t>23. </a:t>
            </a:r>
            <a:r>
              <a:rPr lang="en-AU" sz="800" b="0" i="1" u="none" strike="noStrike" baseline="0" dirty="0" smtClean="0">
                <a:solidFill>
                  <a:srgbClr val="000000"/>
                </a:solidFill>
                <a:latin typeface="TimesNewRoman,Italic"/>
              </a:rPr>
              <a:t>“Availability heuristic</a:t>
            </a:r>
            <a:r>
              <a:rPr lang="en-AU" sz="800" b="0" i="0" u="none" strike="noStrike" baseline="0" dirty="0" smtClean="0">
                <a:solidFill>
                  <a:srgbClr val="000000"/>
                </a:solidFill>
                <a:latin typeface="TimesNewRoman"/>
              </a:rPr>
              <a:t>”: Tendency of people to focus on a single fact, element,</a:t>
            </a:r>
          </a:p>
          <a:p>
            <a:pPr algn="l"/>
            <a:r>
              <a:rPr lang="en-AU" sz="800" b="0" i="0" u="none" strike="noStrike" baseline="0" dirty="0" smtClean="0">
                <a:solidFill>
                  <a:srgbClr val="000000"/>
                </a:solidFill>
                <a:latin typeface="TimesNewRoman"/>
              </a:rPr>
              <a:t>event rather than the bigger picture. A coach helps a client think “bigger picture.”</a:t>
            </a:r>
          </a:p>
          <a:p>
            <a:pPr algn="l"/>
            <a:r>
              <a:rPr lang="en-AU" sz="800" b="0" i="0" u="none" strike="noStrike" baseline="0" dirty="0" smtClean="0">
                <a:solidFill>
                  <a:srgbClr val="000000"/>
                </a:solidFill>
                <a:latin typeface="TimesNewRoman"/>
              </a:rPr>
              <a:t>24. </a:t>
            </a:r>
            <a:r>
              <a:rPr lang="en-AU" sz="800" b="0" i="1" u="none" strike="noStrike" baseline="0" dirty="0" smtClean="0">
                <a:solidFill>
                  <a:srgbClr val="000000"/>
                </a:solidFill>
                <a:latin typeface="TimesNewRoman,Italic"/>
              </a:rPr>
              <a:t>Ignorance</a:t>
            </a:r>
            <a:r>
              <a:rPr lang="en-AU" sz="800" b="0" i="0" u="none" strike="noStrike" baseline="0" dirty="0" smtClean="0">
                <a:solidFill>
                  <a:srgbClr val="000000"/>
                </a:solidFill>
                <a:latin typeface="TimesNewRoman"/>
              </a:rPr>
              <a:t>: State of being uninformed, unaware or uneducated. A coach can help</a:t>
            </a:r>
          </a:p>
          <a:p>
            <a:pPr algn="l"/>
            <a:r>
              <a:rPr lang="en-AU" sz="800" b="0" i="0" u="none" strike="noStrike" baseline="0" dirty="0" smtClean="0">
                <a:solidFill>
                  <a:srgbClr val="000000"/>
                </a:solidFill>
                <a:latin typeface="TimesNewRoman"/>
              </a:rPr>
              <a:t>to fill in the pockets of ignorance that we all have.</a:t>
            </a:r>
          </a:p>
          <a:p>
            <a:pPr algn="l"/>
            <a:r>
              <a:rPr lang="en-AU" sz="800" b="0" i="0" u="none" strike="noStrike" baseline="0" dirty="0" smtClean="0">
                <a:solidFill>
                  <a:srgbClr val="000000"/>
                </a:solidFill>
                <a:latin typeface="TimesNewRoman"/>
              </a:rPr>
              <a:t>25. </a:t>
            </a:r>
            <a:r>
              <a:rPr lang="en-AU" sz="800" b="0" i="1" u="none" strike="noStrike" baseline="0" dirty="0" smtClean="0">
                <a:solidFill>
                  <a:srgbClr val="000000"/>
                </a:solidFill>
                <a:latin typeface="TimesNewRoman,Italic"/>
              </a:rPr>
              <a:t>Preferences</a:t>
            </a:r>
            <a:r>
              <a:rPr lang="en-AU" sz="800" b="0" i="0" u="none" strike="noStrike" baseline="0" dirty="0" smtClean="0">
                <a:solidFill>
                  <a:srgbClr val="000000"/>
                </a:solidFill>
                <a:latin typeface="TimesNewRoman"/>
              </a:rPr>
              <a:t>: Preferences usually come from a combination of influences. People</a:t>
            </a:r>
          </a:p>
          <a:p>
            <a:pPr algn="l"/>
            <a:r>
              <a:rPr lang="en-AU" sz="800" b="0" i="0" u="none" strike="noStrike" baseline="0" dirty="0" smtClean="0">
                <a:solidFill>
                  <a:srgbClr val="000000"/>
                </a:solidFill>
                <a:latin typeface="TimesNewRoman"/>
              </a:rPr>
              <a:t>are more willing to trust their preferences (beliefs) even if not logical.</a:t>
            </a:r>
          </a:p>
          <a:p>
            <a:pPr algn="l"/>
            <a:r>
              <a:rPr lang="en-AU" sz="800" b="0" i="0" u="none" strike="noStrike" baseline="0" dirty="0" smtClean="0">
                <a:solidFill>
                  <a:srgbClr val="000000"/>
                </a:solidFill>
                <a:latin typeface="TimesNewRoman"/>
              </a:rPr>
              <a:t>Preference-based choosing is a skill set that includes intuition, inklings, wants and</a:t>
            </a:r>
          </a:p>
          <a:p>
            <a:pPr algn="l"/>
            <a:r>
              <a:rPr lang="en-AU" sz="800" b="0" i="0" u="none" strike="noStrike" baseline="0" dirty="0" smtClean="0">
                <a:solidFill>
                  <a:srgbClr val="000000"/>
                </a:solidFill>
                <a:latin typeface="TimesNewRoman"/>
              </a:rPr>
              <a:t>whims. A coach helps a client to get clearer on what they most want, not what they</a:t>
            </a:r>
          </a:p>
          <a:p>
            <a:pPr algn="l"/>
            <a:r>
              <a:rPr lang="en-AU" sz="800" b="0" i="0" u="none" strike="noStrike" baseline="0" dirty="0" smtClean="0">
                <a:solidFill>
                  <a:srgbClr val="000000"/>
                </a:solidFill>
                <a:latin typeface="TimesNewRoman"/>
              </a:rPr>
              <a:t>should want, could want or used to want.</a:t>
            </a:r>
            <a:endParaRPr lang="en-US" sz="800" b="1"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A4DFE26-A13A-4F08-9BA7-F012E71CA86D}" type="slidenum">
              <a:rPr lang="en-US" smtClean="0"/>
              <a:pPr/>
              <a:t>46</a:t>
            </a:fld>
            <a:endParaRPr lang="en-US"/>
          </a:p>
        </p:txBody>
      </p:sp>
    </p:spTree>
    <p:extLst>
      <p:ext uri="{BB962C8B-B14F-4D97-AF65-F5344CB8AC3E}">
        <p14:creationId xmlns:p14="http://schemas.microsoft.com/office/powerpoint/2010/main" val="3451546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253D49-FEED-4037-B214-44898F15EBF0}" type="slidenum">
              <a:rPr lang="en-US"/>
              <a:pPr/>
              <a:t>57</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r>
              <a:rPr lang="en-US" sz="1000" dirty="0"/>
              <a:t>Graham McKenzie of Hall Mark company</a:t>
            </a:r>
          </a:p>
          <a:p>
            <a:endParaRPr lang="en-US" sz="1000" dirty="0"/>
          </a:p>
          <a:p>
            <a:r>
              <a:rPr lang="en-US" sz="1000" dirty="0"/>
              <a:t>We know what great coaching is. I am going to challenge you to be more intentional about it. </a:t>
            </a:r>
          </a:p>
          <a:p>
            <a:r>
              <a:rPr lang="en-US" sz="1000" dirty="0"/>
              <a:t>Think what it would be like if you were the sort of person who actively sought the qualities of others in your church </a:t>
            </a:r>
          </a:p>
          <a:p>
            <a:endParaRPr lang="en-US" sz="1000" dirty="0"/>
          </a:p>
          <a:p>
            <a:r>
              <a:rPr lang="en-US" sz="1000" dirty="0"/>
              <a:t>Creative director of Hall Mark Cards</a:t>
            </a:r>
          </a:p>
          <a:p>
            <a:endParaRPr lang="en-US" sz="1000" dirty="0"/>
          </a:p>
          <a:p>
            <a:r>
              <a:rPr lang="en-US" sz="1000" dirty="0"/>
              <a:t>He would donate a day a month to schools.</a:t>
            </a:r>
          </a:p>
          <a:p>
            <a:r>
              <a:rPr lang="en-US" sz="1000" dirty="0"/>
              <a:t>I am … how many of you are artists.</a:t>
            </a:r>
          </a:p>
          <a:p>
            <a:r>
              <a:rPr lang="en-US" sz="1000" dirty="0"/>
              <a:t>1</a:t>
            </a:r>
            <a:r>
              <a:rPr lang="en-US" sz="1000" baseline="30000" dirty="0"/>
              <a:t>st</a:t>
            </a:r>
            <a:r>
              <a:rPr lang="en-US" sz="1000" dirty="0"/>
              <a:t> </a:t>
            </a:r>
            <a:r>
              <a:rPr lang="en-US" sz="1000" dirty="0" err="1"/>
              <a:t>grage</a:t>
            </a:r>
            <a:r>
              <a:rPr lang="en-US" sz="1000" dirty="0"/>
              <a:t> 1000%</a:t>
            </a:r>
          </a:p>
          <a:p>
            <a:r>
              <a:rPr lang="en-US" sz="1000" dirty="0"/>
              <a:t>2</a:t>
            </a:r>
            <a:r>
              <a:rPr lang="en-US" sz="1000" baseline="30000" dirty="0"/>
              <a:t>nd</a:t>
            </a:r>
            <a:r>
              <a:rPr lang="en-US" sz="1000" dirty="0"/>
              <a:t> 50%</a:t>
            </a:r>
          </a:p>
          <a:p>
            <a:r>
              <a:rPr lang="en-US" sz="1000" dirty="0"/>
              <a:t>6</a:t>
            </a:r>
            <a:r>
              <a:rPr lang="en-US" sz="1000" baseline="30000" dirty="0"/>
              <a:t>th</a:t>
            </a:r>
            <a:r>
              <a:rPr lang="en-US" sz="1000" dirty="0"/>
              <a:t> 0%</a:t>
            </a:r>
          </a:p>
          <a:p>
            <a:r>
              <a:rPr lang="en-US" sz="1000" dirty="0"/>
              <a:t>Once in a while strange kid put up their hand.</a:t>
            </a:r>
          </a:p>
          <a:p>
            <a:r>
              <a:rPr lang="en-US" sz="1000" dirty="0"/>
              <a:t>What happen to the artist between 1</a:t>
            </a:r>
            <a:r>
              <a:rPr lang="en-US" sz="1000" baseline="30000" dirty="0"/>
              <a:t>st</a:t>
            </a:r>
            <a:r>
              <a:rPr lang="en-US" sz="1000" dirty="0"/>
              <a:t> grade and 6</a:t>
            </a:r>
            <a:r>
              <a:rPr lang="en-US" sz="1000" baseline="30000" dirty="0"/>
              <a:t>th</a:t>
            </a:r>
            <a:r>
              <a:rPr lang="en-US" sz="1000" dirty="0"/>
              <a:t>.</a:t>
            </a:r>
          </a:p>
          <a:p>
            <a:r>
              <a:rPr lang="en-US" sz="1000" dirty="0"/>
              <a:t>Most talent goes un developed.</a:t>
            </a:r>
          </a:p>
          <a:p>
            <a:r>
              <a:rPr lang="en-US" sz="1000" dirty="0"/>
              <a:t>Giving advice and war stories – not all that helpful. Challenging people is much more helpful than giving advice.</a:t>
            </a:r>
          </a:p>
          <a:p>
            <a:r>
              <a:rPr lang="en-US" sz="1000" dirty="0"/>
              <a:t>Letting people stay in the puddle. Help then stand up and walk out on their own. </a:t>
            </a:r>
          </a:p>
          <a:p>
            <a:endParaRPr lang="en-US" sz="1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AU" dirty="0" smtClean="0"/>
          </a:p>
        </p:txBody>
      </p:sp>
      <p:sp>
        <p:nvSpPr>
          <p:cNvPr id="67588" name="Slide Number Placeholder 3"/>
          <p:cNvSpPr>
            <a:spLocks noGrp="1"/>
          </p:cNvSpPr>
          <p:nvPr>
            <p:ph type="sldNum" sz="quarter" idx="5"/>
          </p:nvPr>
        </p:nvSpPr>
        <p:spPr>
          <a:noFill/>
        </p:spPr>
        <p:txBody>
          <a:bodyPr/>
          <a:lstStyle/>
          <a:p>
            <a:fld id="{1C0D42E2-85A0-4095-9E3A-7364E0CFA7AC}" type="slidenum">
              <a:rPr lang="en-US" smtClean="0"/>
              <a:pPr/>
              <a:t>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A4DFE26-A13A-4F08-9BA7-F012E71CA86D}"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A4DFE26-A13A-4F08-9BA7-F012E71CA86D}"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1" dirty="0" smtClean="0">
                <a:hlinkClick r:id="rId3"/>
              </a:rPr>
              <a:t>Empowering Leadership Revisited (4)</a:t>
            </a:r>
            <a:endParaRPr lang="en-AU" b="1" dirty="0" smtClean="0"/>
          </a:p>
          <a:p>
            <a:r>
              <a:rPr lang="en-AU" sz="1200" kern="1200" dirty="0" smtClean="0">
                <a:solidFill>
                  <a:schemeClr val="tx1"/>
                </a:solidFill>
                <a:latin typeface="Arial" charset="0"/>
                <a:ea typeface="+mn-ea"/>
                <a:cs typeface="+mn-cs"/>
              </a:rPr>
              <a:t>As I showed in my last blog entry, "outside help" is no longer the item with the highest correlation with growth and quality. So what is it now, based on data from about 60,000 NCD surveys?</a:t>
            </a:r>
            <a:endParaRPr lang="en-AU" dirty="0" smtClean="0"/>
          </a:p>
          <a:p>
            <a:r>
              <a:rPr lang="en-AU" sz="1200" kern="1200" dirty="0" smtClean="0">
                <a:solidFill>
                  <a:schemeClr val="tx1"/>
                </a:solidFill>
                <a:latin typeface="Arial" charset="0"/>
                <a:ea typeface="+mn-ea"/>
                <a:cs typeface="+mn-cs"/>
              </a:rPr>
              <a:t>Number one is the item "Our pastor has an inspiring optimism." (r=0.655, p=0.000), and number two is the item "Our pastor concentrates on the tasks in the church for which he is gifted." (r=0.592, p=0.000). Both items are from the co-workers questionnaire.</a:t>
            </a:r>
            <a:br>
              <a:rPr lang="en-AU" sz="1200" kern="1200" dirty="0" smtClean="0">
                <a:solidFill>
                  <a:schemeClr val="tx1"/>
                </a:solidFill>
                <a:latin typeface="Arial" charset="0"/>
                <a:ea typeface="+mn-ea"/>
                <a:cs typeface="+mn-cs"/>
              </a:rPr>
            </a:br>
            <a:r>
              <a:rPr lang="en-AU" sz="1200" kern="1200" dirty="0" smtClean="0">
                <a:solidFill>
                  <a:schemeClr val="tx1"/>
                </a:solidFill>
                <a:latin typeface="Arial" charset="0"/>
                <a:ea typeface="+mn-ea"/>
                <a:cs typeface="+mn-cs"/>
              </a:rPr>
              <a:t> </a:t>
            </a:r>
            <a:endParaRPr lang="en-AU" dirty="0" smtClean="0"/>
          </a:p>
          <a:p>
            <a:endParaRPr lang="en-AU" dirty="0"/>
          </a:p>
        </p:txBody>
      </p:sp>
      <p:sp>
        <p:nvSpPr>
          <p:cNvPr id="4" name="Slide Number Placeholder 3"/>
          <p:cNvSpPr>
            <a:spLocks noGrp="1"/>
          </p:cNvSpPr>
          <p:nvPr>
            <p:ph type="sldNum" sz="quarter" idx="10"/>
          </p:nvPr>
        </p:nvSpPr>
        <p:spPr/>
        <p:txBody>
          <a:bodyPr/>
          <a:lstStyle/>
          <a:p>
            <a:fld id="{DA4DFE26-A13A-4F08-9BA7-F012E71CA86D}"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AU" sz="1800" b="1" i="1" dirty="0" smtClean="0"/>
              <a:t>: </a:t>
            </a:r>
            <a:r>
              <a:rPr lang="en-AU" i="1" dirty="0" smtClean="0"/>
              <a:t>Disputing</a:t>
            </a:r>
            <a:r>
              <a:rPr lang="en-AU" dirty="0" smtClean="0"/>
              <a:t> involves refuting pessimistic notions -- whether they are your own or those of others -- with realistic counter-arguments. Even a pessimist can learn to pause, think, and marshal reasonable denials to other pessimists, including himself.</a:t>
            </a:r>
          </a:p>
          <a:p>
            <a:pPr marL="0" marR="0" indent="0" algn="l" defTabSz="914400" rtl="0" eaLnBrk="1" fontAlgn="base" latinLnBrk="0" hangingPunct="1">
              <a:lnSpc>
                <a:spcPct val="100000"/>
              </a:lnSpc>
              <a:spcBef>
                <a:spcPct val="30000"/>
              </a:spcBef>
              <a:spcAft>
                <a:spcPct val="0"/>
              </a:spcAft>
              <a:buClrTx/>
              <a:buSzTx/>
              <a:buFontTx/>
              <a:buNone/>
              <a:tabLst/>
              <a:defRPr/>
            </a:pPr>
            <a:r>
              <a:rPr lang="en-AU" b="1" i="1" dirty="0" smtClean="0"/>
              <a:t>: </a:t>
            </a:r>
            <a:r>
              <a:rPr lang="en-AU" i="1" dirty="0" smtClean="0"/>
              <a:t>Reframing</a:t>
            </a:r>
            <a:r>
              <a:rPr lang="en-AU" dirty="0" smtClean="0"/>
              <a:t> involves finding the original, beneficial intent behind an action, then using it to change a </a:t>
            </a:r>
            <a:r>
              <a:rPr lang="en-AU" dirty="0" err="1" smtClean="0"/>
              <a:t>behavior</a:t>
            </a:r>
            <a:r>
              <a:rPr lang="en-AU" dirty="0" smtClean="0"/>
              <a:t>. The manager of a team facing layoffs, for example, can position the event as doomsday, or she can point out that the company has to cut costs or go out of business. The first frame invites employees to panic; the second can help them respond calmly and rationally to a bad situation.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AU" i="1" dirty="0" smtClean="0"/>
              <a:t>: Active-constructive responding</a:t>
            </a:r>
            <a:r>
              <a:rPr lang="en-AU" dirty="0" smtClean="0"/>
              <a:t> is a way of listening to others' good news that encourages them to </a:t>
            </a:r>
            <a:r>
              <a:rPr lang="en-AU" dirty="0" err="1" smtClean="0"/>
              <a:t>savor</a:t>
            </a:r>
            <a:r>
              <a:rPr lang="en-AU" dirty="0" smtClean="0"/>
              <a:t> the positive emotion. It's as simple as the difference between responding, "That's nice" when a </a:t>
            </a:r>
            <a:r>
              <a:rPr lang="en-AU" dirty="0" err="1" smtClean="0"/>
              <a:t>coworker</a:t>
            </a:r>
            <a:r>
              <a:rPr lang="en-AU" dirty="0" smtClean="0"/>
              <a:t> tells you about his latest success, or saying, "Wow, that's great! Tell me more about how you accomplished that." It's also an infectious </a:t>
            </a:r>
            <a:r>
              <a:rPr lang="en-AU" dirty="0" err="1" smtClean="0"/>
              <a:t>behavior</a:t>
            </a:r>
            <a:r>
              <a:rPr lang="en-AU" dirty="0" smtClean="0"/>
              <a:t> -- the active-constructive responder gleans a little of the emotional high, and the person with the good news develops an even higher opinion of the responder.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AU"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AU" dirty="0" smtClean="0"/>
              <a:t>Jennifer Robison is a Senior Editor for the Gallup Management Journal. http://gmj.gallup.com/content/28303/pays-optimistic.aspx</a:t>
            </a:r>
          </a:p>
          <a:p>
            <a:endParaRPr lang="en-AU" dirty="0"/>
          </a:p>
        </p:txBody>
      </p:sp>
      <p:sp>
        <p:nvSpPr>
          <p:cNvPr id="4" name="Slide Number Placeholder 3"/>
          <p:cNvSpPr>
            <a:spLocks noGrp="1"/>
          </p:cNvSpPr>
          <p:nvPr>
            <p:ph type="sldNum" sz="quarter" idx="10"/>
          </p:nvPr>
        </p:nvSpPr>
        <p:spPr/>
        <p:txBody>
          <a:bodyPr/>
          <a:lstStyle/>
          <a:p>
            <a:fld id="{DA4DFE26-A13A-4F08-9BA7-F012E71CA86D}" type="slidenum">
              <a:rPr lang="en-US" smtClean="0"/>
              <a:pPr/>
              <a:t>13</a:t>
            </a:fld>
            <a:endParaRPr lang="en-US"/>
          </a:p>
        </p:txBody>
      </p:sp>
    </p:spTree>
    <p:extLst>
      <p:ext uri="{BB962C8B-B14F-4D97-AF65-F5344CB8AC3E}">
        <p14:creationId xmlns:p14="http://schemas.microsoft.com/office/powerpoint/2010/main" val="3066555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A4DFE26-A13A-4F08-9BA7-F012E71CA86D}"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Workplace studies have repeatedly shown that most people could, by their own admission, contribute significantly more effort to their jobs if they really wanted to. Residing within each of us is a reservoir of effort that remains entirely under our personal control... Discretionary Effort. It dwells in the gap between what's required of us and what we're actually capable of. We call it Oomph! Good leaders at every level strive daily to get the benefit of that extra effort. Contented Cows </a:t>
            </a:r>
            <a:r>
              <a:rPr lang="en-AU" dirty="0" err="1" smtClean="0"/>
              <a:t>MOOve</a:t>
            </a:r>
            <a:r>
              <a:rPr lang="en-AU" dirty="0" smtClean="0"/>
              <a:t> Faster is about how they do it, and how you can do it. It is about real people with real jobs going the extra mile, and the leadership </a:t>
            </a:r>
            <a:r>
              <a:rPr lang="en-AU" dirty="0" err="1" smtClean="0"/>
              <a:t>behaviors</a:t>
            </a:r>
            <a:r>
              <a:rPr lang="en-AU" dirty="0" smtClean="0"/>
              <a:t> that cause them to want to do it.</a:t>
            </a:r>
            <a:endParaRPr lang="en-AU" dirty="0"/>
          </a:p>
        </p:txBody>
      </p:sp>
      <p:sp>
        <p:nvSpPr>
          <p:cNvPr id="4" name="Slide Number Placeholder 3"/>
          <p:cNvSpPr>
            <a:spLocks noGrp="1"/>
          </p:cNvSpPr>
          <p:nvPr>
            <p:ph type="sldNum" sz="quarter" idx="10"/>
          </p:nvPr>
        </p:nvSpPr>
        <p:spPr/>
        <p:txBody>
          <a:bodyPr/>
          <a:lstStyle/>
          <a:p>
            <a:fld id="{DA4DFE26-A13A-4F08-9BA7-F012E71CA86D}" type="slidenum">
              <a:rPr lang="en-US" smtClean="0"/>
              <a:pPr/>
              <a:t>16</a:t>
            </a:fld>
            <a:endParaRPr lang="en-US"/>
          </a:p>
        </p:txBody>
      </p:sp>
    </p:spTree>
    <p:extLst>
      <p:ext uri="{BB962C8B-B14F-4D97-AF65-F5344CB8AC3E}">
        <p14:creationId xmlns:p14="http://schemas.microsoft.com/office/powerpoint/2010/main" val="1633662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B31EF0-A1CA-4788-A878-74FAF1FE6BFD}" type="slidenum">
              <a:rPr lang="en-US"/>
              <a:pPr/>
              <a:t>20</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pPr>
              <a:lnSpc>
                <a:spcPct val="80000"/>
              </a:lnSpc>
              <a:buFont typeface="Wingdings" pitchFamily="2" charset="2"/>
              <a:buNone/>
            </a:pPr>
            <a:r>
              <a:rPr lang="en-US" sz="1400"/>
              <a:t>Contented Cow employees are enabled. Notice we didn't say "empowered". Employees are empowered already, by virtue of their jobs, if we would just get off their necks long enough to let them do their jobs. A good coach provides this enablement by giving people at least three things: </a:t>
            </a:r>
          </a:p>
          <a:p>
            <a:pPr>
              <a:lnSpc>
                <a:spcPct val="80000"/>
              </a:lnSpc>
              <a:buFont typeface="Wingdings" pitchFamily="2" charset="2"/>
              <a:buNone/>
            </a:pPr>
            <a:endParaRPr lang="en-US" sz="1400"/>
          </a:p>
          <a:p>
            <a:pPr lvl="1">
              <a:lnSpc>
                <a:spcPct val="80000"/>
              </a:lnSpc>
              <a:buFont typeface="Wingdings" pitchFamily="2" charset="2"/>
              <a:buNone/>
            </a:pPr>
            <a:r>
              <a:rPr lang="en-US" sz="1400"/>
              <a:t>Tools. That means both equipment and systems... especially systems. Do you tell people it's important to do something, and make it nigh unto impossible for them to do it? Eg. Credit Card meal Reciepts</a:t>
            </a:r>
          </a:p>
          <a:p>
            <a:pPr lvl="1">
              <a:lnSpc>
                <a:spcPct val="80000"/>
              </a:lnSpc>
              <a:buFont typeface="Wingdings" pitchFamily="2" charset="2"/>
              <a:buNone/>
            </a:pPr>
            <a:r>
              <a:rPr lang="en-US" sz="1400"/>
              <a:t>Trust. You'll get what you expect to get. Coaches expect a lot, because they're clear about roles, expectations, and performance. </a:t>
            </a:r>
          </a:p>
          <a:p>
            <a:pPr lvl="1">
              <a:lnSpc>
                <a:spcPct val="80000"/>
              </a:lnSpc>
              <a:buFont typeface="Wingdings" pitchFamily="2" charset="2"/>
              <a:buNone/>
            </a:pPr>
            <a:endParaRPr lang="en-US" sz="1400"/>
          </a:p>
          <a:p>
            <a:pPr lvl="1">
              <a:lnSpc>
                <a:spcPct val="80000"/>
              </a:lnSpc>
              <a:buFont typeface="Wingdings" pitchFamily="2" charset="2"/>
              <a:buNone/>
            </a:pPr>
            <a:r>
              <a:rPr lang="en-US" sz="1400"/>
              <a:t>Training. Dispensing with training after a bad fiscal quarter is fundamentally stupid. No one ever dug out of an earnings hole by "dumbing down" their workforce. Every good coach knows it's much better to coach a talented, Committed (there's that word again) team than to boss a bunch of people who are at best confused, and worse, confounded, about what they're supposed to be doing, or why they are doing it. </a:t>
            </a:r>
          </a:p>
          <a:p>
            <a:pPr lvl="1">
              <a:lnSpc>
                <a:spcPct val="80000"/>
              </a:lnSpc>
              <a:buFont typeface="Wingdings" pitchFamily="2" charset="2"/>
              <a:buNone/>
            </a:pPr>
            <a:endParaRPr lang="en-US" sz="1400"/>
          </a:p>
          <a:p>
            <a:pPr>
              <a:lnSpc>
                <a:spcPct val="80000"/>
              </a:lnSpc>
            </a:pPr>
            <a:endParaRPr lang="en-US" sz="9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3E74C-ED07-4AA1-A6E9-103963FC90B2}"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stCondLst>
                                            <p:cond delay="0"/>
                                          </p:stCondLst>
                                        </p:cTn>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43D1D-8D5A-4C81-B431-1D764AE28EB6}"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3FB41-51F7-4946-AD05-68E8E1B2F5F9}"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305800" cy="838200"/>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AU" dirty="0"/>
          </a:p>
        </p:txBody>
      </p:sp>
      <p:sp>
        <p:nvSpPr>
          <p:cNvPr id="3" name="ClipArt Placeholder 2"/>
          <p:cNvSpPr>
            <a:spLocks noGrp="1"/>
          </p:cNvSpPr>
          <p:nvPr>
            <p:ph type="clipArt" sz="half" idx="1"/>
          </p:nvPr>
        </p:nvSpPr>
        <p:spPr>
          <a:xfrm>
            <a:off x="457200" y="2667000"/>
            <a:ext cx="4076700" cy="3429000"/>
          </a:xfrm>
        </p:spPr>
        <p:txBody>
          <a:bodyPr/>
          <a:lstStyle/>
          <a:p>
            <a:endParaRPr lang="en-AU"/>
          </a:p>
        </p:txBody>
      </p:sp>
      <p:sp>
        <p:nvSpPr>
          <p:cNvPr id="4" name="Text Placeholder 3"/>
          <p:cNvSpPr>
            <a:spLocks noGrp="1"/>
          </p:cNvSpPr>
          <p:nvPr>
            <p:ph type="body" sz="half" idx="2"/>
          </p:nvPr>
        </p:nvSpPr>
        <p:spPr>
          <a:xfrm>
            <a:off x="4686300" y="2667000"/>
            <a:ext cx="4076700" cy="3429000"/>
          </a:xfrm>
        </p:spPr>
        <p:txBody>
          <a:bodyPr/>
          <a:lstStyle>
            <a:lvl1pPr>
              <a:defRPr sz="2400">
                <a:effectLst>
                  <a:outerShdw blurRad="38100" dist="38100" dir="2700000" algn="tl">
                    <a:srgbClr val="000000">
                      <a:alpha val="43137"/>
                    </a:srgbClr>
                  </a:outerShdw>
                </a:effectLst>
              </a:defRPr>
            </a:lvl1pPr>
            <a:lvl2pPr>
              <a:defRPr sz="2400">
                <a:effectLst>
                  <a:outerShdw blurRad="38100" dist="38100" dir="2700000" algn="tl">
                    <a:srgbClr val="000000">
                      <a:alpha val="43137"/>
                    </a:srgbClr>
                  </a:outerShdw>
                </a:effectLst>
              </a:defRPr>
            </a:lvl2pPr>
            <a:lvl3pPr>
              <a:defRPr sz="2400">
                <a:effectLst>
                  <a:outerShdw blurRad="38100" dist="38100" dir="2700000" algn="tl">
                    <a:srgbClr val="000000">
                      <a:alpha val="43137"/>
                    </a:srgbClr>
                  </a:outerShdw>
                </a:effectLst>
              </a:defRPr>
            </a:lvl3pPr>
            <a:lvl4pPr>
              <a:defRPr sz="2400">
                <a:effectLst>
                  <a:outerShdw blurRad="38100" dist="38100" dir="2700000" algn="tl">
                    <a:srgbClr val="000000">
                      <a:alpha val="43137"/>
                    </a:srgbClr>
                  </a:outerShdw>
                </a:effectLst>
              </a:defRPr>
            </a:lvl4pPr>
            <a:lvl5pPr>
              <a:defRPr sz="2400">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Date Placeholder 4"/>
          <p:cNvSpPr>
            <a:spLocks noGrp="1"/>
          </p:cNvSpPr>
          <p:nvPr>
            <p:ph type="dt" sz="half" idx="10"/>
          </p:nvPr>
        </p:nvSpPr>
        <p:spPr>
          <a:xfrm>
            <a:off x="2895600" y="6248400"/>
            <a:ext cx="1295400" cy="457200"/>
          </a:xfrm>
        </p:spPr>
        <p:txBody>
          <a:bodyPr/>
          <a:lstStyle>
            <a:lvl1pPr>
              <a:defRPr/>
            </a:lvl1pPr>
          </a:lstStyle>
          <a:p>
            <a:endParaRPr lang="en-US"/>
          </a:p>
        </p:txBody>
      </p:sp>
      <p:sp>
        <p:nvSpPr>
          <p:cNvPr id="6" name="Footer Placeholder 5"/>
          <p:cNvSpPr>
            <a:spLocks noGrp="1"/>
          </p:cNvSpPr>
          <p:nvPr>
            <p:ph type="ftr" sz="quarter" idx="11"/>
          </p:nvPr>
        </p:nvSpPr>
        <p:spPr>
          <a:xfrm>
            <a:off x="43434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391400" y="6248400"/>
            <a:ext cx="1295400" cy="457200"/>
          </a:xfrm>
        </p:spPr>
        <p:txBody>
          <a:bodyPr/>
          <a:lstStyle>
            <a:lvl1pPr>
              <a:defRPr/>
            </a:lvl1pPr>
          </a:lstStyle>
          <a:p>
            <a:fld id="{658E3652-F79E-4F84-AF39-A1FDACF180C1}" type="slidenum">
              <a:rPr lang="en-US"/>
              <a:pPr/>
              <a:t>‹#›</a:t>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13158-8A89-4425-A93B-64F78C29B01C}"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lvl1pPr>
              <a:defRPr sz="2400"/>
            </a:lvl1pPr>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A5349-F42B-455E-90CF-9181CE4FF147}"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1pPr>
              <a:defRPr sz="2400"/>
            </a:lvl1pPr>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Content Placeholder 12"/>
          <p:cNvSpPr>
            <a:spLocks noGrp="1"/>
          </p:cNvSpPr>
          <p:nvPr>
            <p:ph sz="quarter" idx="14"/>
          </p:nvPr>
        </p:nvSpPr>
        <p:spPr>
          <a:xfrm>
            <a:off x="4800600" y="1600200"/>
            <a:ext cx="3733800" cy="4114800"/>
          </a:xfrm>
        </p:spPr>
        <p:txBody>
          <a:bodyPr/>
          <a:lstStyle>
            <a:lvl1pPr>
              <a:defRPr sz="2400"/>
            </a:lvl1pPr>
            <a:lvl6pPr>
              <a:buClr>
                <a:schemeClr val="tx2"/>
              </a:buClr>
              <a:defRPr/>
            </a:lvl6pPr>
            <a:lvl7pPr>
              <a:buClr>
                <a:schemeClr val="tx2"/>
              </a:buClr>
              <a:defRPr/>
            </a:lvl7pPr>
            <a:lvl8pPr>
              <a:buClr>
                <a:schemeClr val="tx2"/>
              </a:buClr>
              <a:defRPr/>
            </a:lvl8pPr>
            <a:lvl9pPr>
              <a:buClr>
                <a:schemeClr val="tx2"/>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D1C5A0-8410-4CA7-99C6-D6F96D1DDD82}"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CBE5FD-1C9E-4240-9035-9784E2E0A5F1}"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FE37E7-AA5A-4F59-9C22-D47E1B63EB01}" type="slidenum">
              <a:rPr lang="en-US" smtClean="0"/>
              <a:pPr/>
              <a:t>‹#›</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8B39-629E-45EE-AC7E-F13C77AD77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49417-E5F7-4470-8566-78C2F86B700A}"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0323C-479C-42E5-B70B-A675D6EFE50B}" type="slidenum">
              <a:rPr lang="en-US" smtClean="0"/>
              <a:pPr/>
              <a:t>‹#›</a:t>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29FE37E7-AA5A-4F59-9C22-D47E1B63EB0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3" r:id="rId12"/>
  </p:sldLayoutIdLst>
  <p:transition/>
  <p:timing>
    <p:tnLst>
      <p:par>
        <p:cTn id="1" dur="indefinite" restart="never" nodeType="tmRoot"/>
      </p:par>
    </p:tnLst>
  </p:timing>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robsteed@adventist.org.au"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slide" Target="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png"/><Relationship Id="rId7" Type="http://schemas.openxmlformats.org/officeDocument/2006/relationships/diagramQuickStyle" Target="../diagrams/quickStyle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2.wdp"/><Relationship Id="rId9" Type="http://schemas.microsoft.com/office/2007/relationships/diagramDrawing" Target="../diagrams/drawing1.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0.png"/><Relationship Id="rId7" Type="http://schemas.openxmlformats.org/officeDocument/2006/relationships/diagramQuickStyle" Target="../diagrams/quickStyle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2.wdp"/><Relationship Id="rId9" Type="http://schemas.microsoft.com/office/2007/relationships/diagramDrawing" Target="../diagrams/drawing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2.pn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customXml" Target="../ink/ink1.xml"/><Relationship Id="rId1" Type="http://schemas.openxmlformats.org/officeDocument/2006/relationships/slideLayout" Target="../slideLayouts/slideLayout6.xml"/><Relationship Id="rId5" Type="http://schemas.openxmlformats.org/officeDocument/2006/relationships/image" Target="../media/image24.emf"/><Relationship Id="rId4" Type="http://schemas.openxmlformats.org/officeDocument/2006/relationships/customXml" Target="../ink/ink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692275" y="6453188"/>
            <a:ext cx="6400800" cy="404812"/>
          </a:xfrm>
        </p:spPr>
        <p:txBody>
          <a:bodyPr>
            <a:normAutofit/>
          </a:bodyPr>
          <a:lstStyle/>
          <a:p>
            <a:r>
              <a:rPr lang="en-US" dirty="0" smtClean="0">
                <a:solidFill>
                  <a:schemeClr val="hlink"/>
                </a:solidFill>
                <a:hlinkClick r:id="rId2"/>
              </a:rPr>
              <a:t>robsteed@adventist.org.au</a:t>
            </a:r>
            <a:r>
              <a:rPr lang="en-US" dirty="0" smtClean="0">
                <a:solidFill>
                  <a:schemeClr val="hlink"/>
                </a:solidFill>
              </a:rPr>
              <a:t> http://vicpastors.adventist.org.au</a:t>
            </a:r>
            <a:endParaRPr lang="en-US" dirty="0">
              <a:solidFill>
                <a:schemeClr val="hlink"/>
              </a:solidFill>
            </a:endParaRPr>
          </a:p>
        </p:txBody>
      </p:sp>
      <p:sp>
        <p:nvSpPr>
          <p:cNvPr id="2050" name="Rectangle 2"/>
          <p:cNvSpPr>
            <a:spLocks noGrp="1" noChangeArrowheads="1"/>
          </p:cNvSpPr>
          <p:nvPr>
            <p:ph type="ctrTitle"/>
          </p:nvPr>
        </p:nvSpPr>
        <p:spPr>
          <a:xfrm>
            <a:off x="611188" y="260350"/>
            <a:ext cx="7772400" cy="1920875"/>
          </a:xfrm>
          <a:effectLst>
            <a:outerShdw dist="35921" dir="2700000" algn="ctr" rotWithShape="0">
              <a:schemeClr val="bg2"/>
            </a:outerShdw>
          </a:effectLst>
        </p:spPr>
        <p:txBody>
          <a:bodyPr/>
          <a:lstStyle/>
          <a:p>
            <a:r>
              <a:rPr lang="en-US" sz="6000" dirty="0" smtClean="0">
                <a:solidFill>
                  <a:schemeClr val="hlink"/>
                </a:solidFill>
              </a:rPr>
              <a:t>Coaching The Intern</a:t>
            </a:r>
            <a:endParaRPr lang="en-US" sz="6000" dirty="0">
              <a:solidFill>
                <a:schemeClr val="hlink"/>
              </a:solidFill>
            </a:endParaRPr>
          </a:p>
        </p:txBody>
      </p:sp>
      <p:pic>
        <p:nvPicPr>
          <p:cNvPr id="614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047" l="9645" r="89848"/>
                    </a14:imgEffect>
                  </a14:imgLayer>
                </a14:imgProps>
              </a:ext>
              <a:ext uri="{28A0092B-C50C-407E-A947-70E740481C1C}">
                <a14:useLocalDpi xmlns:a14="http://schemas.microsoft.com/office/drawing/2010/main" val="0"/>
              </a:ext>
            </a:extLst>
          </a:blip>
          <a:srcRect/>
          <a:stretch>
            <a:fillRect/>
          </a:stretch>
        </p:blipFill>
        <p:spPr bwMode="auto">
          <a:xfrm>
            <a:off x="2915816" y="2060848"/>
            <a:ext cx="3096343" cy="42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Grp="1" noChangeAspect="1" noChangeArrowheads="1"/>
          </p:cNvPicPr>
          <p:nvPr>
            <p:ph sz="quarter" idx="13"/>
          </p:nvPr>
        </p:nvPicPr>
        <p:blipFill>
          <a:blip r:embed="rId3" cstate="print"/>
          <a:stretch>
            <a:fillRect/>
          </a:stretch>
        </p:blipFill>
        <p:spPr bwMode="auto">
          <a:xfrm>
            <a:off x="609600" y="1947520"/>
            <a:ext cx="3733800" cy="3420160"/>
          </a:xfrm>
          <a:prstGeom prst="rect">
            <a:avLst/>
          </a:prstGeom>
          <a:noFill/>
          <a:ln w="9525">
            <a:noFill/>
            <a:miter lim="800000"/>
            <a:headEnd/>
            <a:tailEnd/>
          </a:ln>
        </p:spPr>
      </p:pic>
      <p:sp>
        <p:nvSpPr>
          <p:cNvPr id="4" name="Text Placeholder 3"/>
          <p:cNvSpPr>
            <a:spLocks noGrp="1"/>
          </p:cNvSpPr>
          <p:nvPr>
            <p:ph sz="quarter" idx="14"/>
          </p:nvPr>
        </p:nvSpPr>
        <p:spPr/>
        <p:txBody>
          <a:bodyPr/>
          <a:lstStyle/>
          <a:p>
            <a:r>
              <a:rPr lang="en-AU" dirty="0" smtClean="0"/>
              <a:t>“Among the fifteen variables related to leadership, the factor with the strongest correlation to the overall quality and growth of a church, is the readiness to accept help from the outside.” </a:t>
            </a:r>
            <a:endParaRPr lang="en-AU" dirty="0"/>
          </a:p>
        </p:txBody>
      </p:sp>
      <p:sp>
        <p:nvSpPr>
          <p:cNvPr id="2" name="Title 1"/>
          <p:cNvSpPr>
            <a:spLocks noGrp="1"/>
          </p:cNvSpPr>
          <p:nvPr>
            <p:ph type="title"/>
          </p:nvPr>
        </p:nvSpPr>
        <p:spPr/>
        <p:txBody>
          <a:bodyPr/>
          <a:lstStyle/>
          <a:p>
            <a:r>
              <a:rPr lang="en-AU" dirty="0"/>
              <a:t>NCD - Highest Leadership Correlation with Health and Growth</a:t>
            </a:r>
          </a:p>
        </p:txBody>
      </p:sp>
      <p:sp>
        <p:nvSpPr>
          <p:cNvPr id="5" name="Action Button: Forward or Next 4">
            <a:hlinkClick r:id="" action="ppaction://hlinkshowjump?jump=nextslide" highlightClick="1"/>
          </p:cNvPr>
          <p:cNvSpPr/>
          <p:nvPr/>
        </p:nvSpPr>
        <p:spPr bwMode="auto">
          <a:xfrm>
            <a:off x="8244408" y="6237312"/>
            <a:ext cx="648072" cy="432048"/>
          </a:xfrm>
          <a:prstGeom prst="actionButtonForwardNext">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
        <p:nvSpPr>
          <p:cNvPr id="6" name="Action Button: Beginning 5">
            <a:hlinkClick r:id="rId4" action="ppaction://hlinksldjump" highlightClick="1"/>
          </p:cNvPr>
          <p:cNvSpPr/>
          <p:nvPr/>
        </p:nvSpPr>
        <p:spPr bwMode="auto">
          <a:xfrm>
            <a:off x="7524328" y="6237312"/>
            <a:ext cx="576064" cy="432048"/>
          </a:xfrm>
          <a:prstGeom prst="actionButtonBeginning">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
        <p:nvSpPr>
          <p:cNvPr id="3" name="Multiply 2"/>
          <p:cNvSpPr/>
          <p:nvPr/>
        </p:nvSpPr>
        <p:spPr>
          <a:xfrm>
            <a:off x="4427984" y="1844824"/>
            <a:ext cx="4320480" cy="237626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sz="quarter" idx="13"/>
          </p:nvPr>
        </p:nvPicPr>
        <p:blipFill>
          <a:blip r:embed="rId3" cstate="print"/>
          <a:stretch>
            <a:fillRect/>
          </a:stretch>
        </p:blipFill>
        <p:spPr bwMode="auto">
          <a:xfrm>
            <a:off x="251520" y="1732852"/>
            <a:ext cx="4608512" cy="4720483"/>
          </a:xfrm>
          <a:prstGeom prst="rect">
            <a:avLst/>
          </a:prstGeom>
          <a:noFill/>
          <a:ln w="9525">
            <a:noFill/>
            <a:miter lim="800000"/>
            <a:headEnd/>
            <a:tailEnd/>
          </a:ln>
        </p:spPr>
      </p:pic>
      <p:sp>
        <p:nvSpPr>
          <p:cNvPr id="5" name="Text Placeholder 4"/>
          <p:cNvSpPr>
            <a:spLocks noGrp="1"/>
          </p:cNvSpPr>
          <p:nvPr>
            <p:ph sz="quarter" idx="14"/>
          </p:nvPr>
        </p:nvSpPr>
        <p:spPr/>
        <p:txBody>
          <a:bodyPr>
            <a:normAutofit/>
          </a:bodyPr>
          <a:lstStyle/>
          <a:p>
            <a:r>
              <a:rPr lang="en-AU" sz="2000" kern="1200" dirty="0" smtClean="0">
                <a:latin typeface="Arial" charset="0"/>
              </a:rPr>
              <a:t>"outside help" is no longer the item with the highest correlation with growth and quality. </a:t>
            </a:r>
            <a:endParaRPr lang="en-AU" sz="2000" dirty="0" smtClean="0"/>
          </a:p>
          <a:p>
            <a:r>
              <a:rPr lang="en-AU" sz="2000" kern="1200" dirty="0" smtClean="0">
                <a:latin typeface="Arial" charset="0"/>
              </a:rPr>
              <a:t>Number one is the item "Our pastor has an inspiring optimism.” </a:t>
            </a:r>
          </a:p>
          <a:p>
            <a:r>
              <a:rPr lang="en-AU" sz="2000" kern="1200" dirty="0" smtClean="0">
                <a:latin typeface="Arial" charset="0"/>
              </a:rPr>
              <a:t>and number two is the item "Our pastor concentrates on the tasks in the church for which he is gifted.”</a:t>
            </a:r>
          </a:p>
        </p:txBody>
      </p:sp>
      <p:sp>
        <p:nvSpPr>
          <p:cNvPr id="2" name="Title 1"/>
          <p:cNvSpPr>
            <a:spLocks noGrp="1"/>
          </p:cNvSpPr>
          <p:nvPr>
            <p:ph type="title"/>
          </p:nvPr>
        </p:nvSpPr>
        <p:spPr/>
        <p:txBody>
          <a:bodyPr/>
          <a:lstStyle/>
          <a:p>
            <a:r>
              <a:rPr lang="en-AU" dirty="0" smtClean="0"/>
              <a:t>NCD - Highest Leadership Correlation with Health and Growth</a:t>
            </a:r>
            <a:endParaRPr lang="en-AU" dirty="0"/>
          </a:p>
        </p:txBody>
      </p:sp>
      <p:sp>
        <p:nvSpPr>
          <p:cNvPr id="7" name="Action Button: Forward or Next 6">
            <a:hlinkClick r:id="" action="ppaction://hlinkshowjump?jump=nextslide" highlightClick="1"/>
          </p:cNvPr>
          <p:cNvSpPr/>
          <p:nvPr/>
        </p:nvSpPr>
        <p:spPr bwMode="auto">
          <a:xfrm>
            <a:off x="8244408" y="6237312"/>
            <a:ext cx="648072" cy="432048"/>
          </a:xfrm>
          <a:prstGeom prst="actionButtonForwardNext">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
        <p:nvSpPr>
          <p:cNvPr id="8" name="Action Button: Beginning 7">
            <a:hlinkClick r:id="rId4" action="ppaction://hlinksldjump" highlightClick="1"/>
          </p:cNvPr>
          <p:cNvSpPr/>
          <p:nvPr/>
        </p:nvSpPr>
        <p:spPr bwMode="auto">
          <a:xfrm>
            <a:off x="7524328" y="6237312"/>
            <a:ext cx="576064" cy="432048"/>
          </a:xfrm>
          <a:prstGeom prst="actionButtonBeginning">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Optimistic pastoral leaders</a:t>
            </a:r>
            <a:endParaRPr lang="en-AU" dirty="0"/>
          </a:p>
        </p:txBody>
      </p:sp>
      <p:sp>
        <p:nvSpPr>
          <p:cNvPr id="6" name="Content Placeholder 5"/>
          <p:cNvSpPr>
            <a:spLocks noGrp="1"/>
          </p:cNvSpPr>
          <p:nvPr>
            <p:ph sz="quarter" idx="13"/>
          </p:nvPr>
        </p:nvSpPr>
        <p:spPr/>
        <p:txBody>
          <a:bodyPr/>
          <a:lstStyle/>
          <a:p>
            <a:r>
              <a:rPr lang="en-AU" dirty="0" smtClean="0"/>
              <a:t>“Optimistic </a:t>
            </a:r>
            <a:r>
              <a:rPr lang="en-AU" dirty="0"/>
              <a:t>managers are more likely to be </a:t>
            </a:r>
            <a:r>
              <a:rPr lang="en-AU" sz="3200" b="1" dirty="0">
                <a:solidFill>
                  <a:srgbClr val="FF0000"/>
                </a:solidFill>
              </a:rPr>
              <a:t>engaged</a:t>
            </a:r>
            <a:r>
              <a:rPr lang="en-AU" dirty="0"/>
              <a:t> managers who are more likely to engage employees; engaged employees, in turn, are more optimistic and </a:t>
            </a:r>
            <a:r>
              <a:rPr lang="en-AU" sz="2800" b="1" dirty="0">
                <a:solidFill>
                  <a:srgbClr val="FF0000"/>
                </a:solidFill>
              </a:rPr>
              <a:t>productive</a:t>
            </a:r>
            <a:r>
              <a:rPr lang="en-AU" dirty="0"/>
              <a:t> than disengaged employees, and their increased productivity increases profitability. What's more, says Greenberg, "Researchers have found that optimistic people are more </a:t>
            </a:r>
            <a:r>
              <a:rPr lang="en-AU" sz="2800" b="1" dirty="0">
                <a:solidFill>
                  <a:srgbClr val="FF0000"/>
                </a:solidFill>
              </a:rPr>
              <a:t>successful, healthier, and happier</a:t>
            </a:r>
            <a:r>
              <a:rPr lang="en-AU" dirty="0"/>
              <a:t>" -- attributes that can also contribute to organizational productivity and profitability.” Jennifer Robison </a:t>
            </a:r>
            <a:r>
              <a:rPr lang="en-AU" i="1" dirty="0" smtClean="0"/>
              <a:t>Gallup </a:t>
            </a:r>
            <a:r>
              <a:rPr lang="en-AU" i="1" dirty="0"/>
              <a:t>Management Journal</a:t>
            </a:r>
            <a:r>
              <a:rPr lang="en-AU" dirty="0"/>
              <a:t>.</a:t>
            </a:r>
          </a:p>
        </p:txBody>
      </p:sp>
    </p:spTree>
    <p:extLst>
      <p:ext uri="{BB962C8B-B14F-4D97-AF65-F5344CB8AC3E}">
        <p14:creationId xmlns:p14="http://schemas.microsoft.com/office/powerpoint/2010/main" val="180231060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to pour optimism into interns</a:t>
            </a:r>
            <a:endParaRPr lang="en-AU" dirty="0"/>
          </a:p>
        </p:txBody>
      </p:sp>
      <p:sp>
        <p:nvSpPr>
          <p:cNvPr id="3" name="Content Placeholder 2"/>
          <p:cNvSpPr>
            <a:spLocks noGrp="1"/>
          </p:cNvSpPr>
          <p:nvPr>
            <p:ph sz="quarter" idx="13"/>
          </p:nvPr>
        </p:nvSpPr>
        <p:spPr/>
        <p:txBody>
          <a:bodyPr>
            <a:normAutofit/>
          </a:bodyPr>
          <a:lstStyle/>
          <a:p>
            <a:pPr marL="457200" indent="-457200">
              <a:buFont typeface="+mj-lt"/>
              <a:buAutoNum type="arabicPeriod"/>
            </a:pPr>
            <a:r>
              <a:rPr lang="en-AU" sz="3400" b="1" i="1" dirty="0" smtClean="0"/>
              <a:t>Disputing</a:t>
            </a:r>
          </a:p>
          <a:p>
            <a:pPr marL="457200" indent="-457200">
              <a:buFont typeface="+mj-lt"/>
              <a:buAutoNum type="arabicPeriod"/>
            </a:pPr>
            <a:r>
              <a:rPr lang="en-AU" sz="3400" b="1" i="1" dirty="0" smtClean="0"/>
              <a:t>Reframing</a:t>
            </a:r>
          </a:p>
          <a:p>
            <a:pPr marL="457200" indent="-457200">
              <a:buFont typeface="+mj-lt"/>
              <a:buAutoNum type="arabicPeriod"/>
            </a:pPr>
            <a:r>
              <a:rPr lang="en-AU" sz="3400" b="1" i="1" dirty="0" smtClean="0"/>
              <a:t>Active-constructive Responding</a:t>
            </a:r>
            <a:endParaRPr lang="en-AU" dirty="0"/>
          </a:p>
        </p:txBody>
      </p:sp>
    </p:spTree>
    <p:extLst>
      <p:ext uri="{BB962C8B-B14F-4D97-AF65-F5344CB8AC3E}">
        <p14:creationId xmlns:p14="http://schemas.microsoft.com/office/powerpoint/2010/main" val="34230756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Reasons For Coaching</a:t>
            </a:r>
            <a:endParaRPr lang="en-AU" dirty="0"/>
          </a:p>
        </p:txBody>
      </p:sp>
      <p:sp>
        <p:nvSpPr>
          <p:cNvPr id="3" name="Content Placeholder 2"/>
          <p:cNvSpPr>
            <a:spLocks noGrp="1"/>
          </p:cNvSpPr>
          <p:nvPr>
            <p:ph sz="quarter" idx="13"/>
          </p:nvPr>
        </p:nvSpPr>
        <p:spPr/>
        <p:txBody>
          <a:bodyPr>
            <a:normAutofit fontScale="92500"/>
          </a:bodyPr>
          <a:lstStyle/>
          <a:p>
            <a:pPr marL="457200" indent="-457200">
              <a:buFont typeface="+mj-lt"/>
              <a:buAutoNum type="arabicPeriod"/>
            </a:pPr>
            <a:r>
              <a:rPr lang="en-AU" dirty="0" smtClean="0"/>
              <a:t>Burnout: 23% </a:t>
            </a:r>
            <a:r>
              <a:rPr lang="en-AU" dirty="0" smtClean="0"/>
              <a:t>church </a:t>
            </a:r>
            <a:r>
              <a:rPr lang="en-AU" dirty="0"/>
              <a:t>l</a:t>
            </a:r>
            <a:r>
              <a:rPr lang="en-AU" dirty="0" smtClean="0"/>
              <a:t>eaders </a:t>
            </a:r>
            <a:r>
              <a:rPr lang="en-AU" dirty="0" smtClean="0"/>
              <a:t>in Australia are </a:t>
            </a:r>
            <a:r>
              <a:rPr lang="en-AU" dirty="0" smtClean="0"/>
              <a:t>burnout. </a:t>
            </a:r>
            <a:r>
              <a:rPr lang="en-AU" dirty="0" smtClean="0"/>
              <a:t>NCLS</a:t>
            </a:r>
            <a:endParaRPr lang="en-AU" dirty="0" smtClean="0"/>
          </a:p>
          <a:p>
            <a:pPr marL="457200" indent="-457200">
              <a:buFont typeface="+mj-lt"/>
              <a:buAutoNum type="arabicPeriod"/>
            </a:pPr>
            <a:r>
              <a:rPr lang="en-AU" dirty="0" smtClean="0"/>
              <a:t>Depressed: 1/3 of ministers experience work related </a:t>
            </a:r>
            <a:r>
              <a:rPr lang="en-AU" dirty="0" smtClean="0"/>
              <a:t>depression and </a:t>
            </a:r>
            <a:r>
              <a:rPr lang="en-AU" dirty="0" smtClean="0"/>
              <a:t>feel lonely. CRA 2007</a:t>
            </a:r>
          </a:p>
          <a:p>
            <a:pPr marL="457200" indent="-457200">
              <a:buFont typeface="+mj-lt"/>
              <a:buAutoNum type="arabicPeriod"/>
            </a:pPr>
            <a:r>
              <a:rPr lang="en-AU" dirty="0" smtClean="0"/>
              <a:t>Untapped Resource: 30% of the congregation do 80% of the work.</a:t>
            </a:r>
          </a:p>
          <a:p>
            <a:pPr marL="457200" indent="-457200">
              <a:buFont typeface="+mj-lt"/>
              <a:buAutoNum type="arabicPeriod"/>
            </a:pPr>
            <a:r>
              <a:rPr lang="en-AU" dirty="0" smtClean="0"/>
              <a:t>Lack of Implementation: 60% Failure to execute.</a:t>
            </a:r>
          </a:p>
          <a:p>
            <a:pPr marL="457200" indent="-457200">
              <a:buFont typeface="+mj-lt"/>
              <a:buAutoNum type="arabicPeriod"/>
            </a:pPr>
            <a:r>
              <a:rPr lang="en-AU" dirty="0" smtClean="0"/>
              <a:t>Giftedness: Finding Work Effectiveness &amp;  Satisfaction.</a:t>
            </a:r>
          </a:p>
          <a:p>
            <a:pPr marL="457200" indent="-457200">
              <a:buFont typeface="+mj-lt"/>
              <a:buAutoNum type="arabicPeriod"/>
            </a:pPr>
            <a:r>
              <a:rPr lang="en-AU" dirty="0" smtClean="0"/>
              <a:t>Training and Coaching: Coaching increases training outcomes eight fold.</a:t>
            </a:r>
          </a:p>
          <a:p>
            <a:pPr marL="457200" indent="-457200">
              <a:buFont typeface="+mj-lt"/>
              <a:buAutoNum type="arabicPeriod"/>
            </a:pPr>
            <a:r>
              <a:rPr lang="en-AU" dirty="0" smtClean="0"/>
              <a:t>Coaching Leader: Enabling leaders are more effective.</a:t>
            </a:r>
          </a:p>
          <a:p>
            <a:pPr marL="0" indent="0">
              <a:buNone/>
            </a:pPr>
            <a:endParaRPr lang="en-AU" dirty="0" smtClean="0"/>
          </a:p>
          <a:p>
            <a:pPr marL="457200" indent="-457200">
              <a:buFont typeface="+mj-lt"/>
              <a:buAutoNum type="arabicPeriod"/>
            </a:pPr>
            <a:endParaRPr lang="en-AU" dirty="0" smtClean="0"/>
          </a:p>
          <a:p>
            <a:pPr marL="457200" indent="-457200">
              <a:buFont typeface="+mj-lt"/>
              <a:buAutoNum type="arabicPeriod"/>
            </a:pPr>
            <a:endParaRPr lang="en-AU" dirty="0" smtClean="0"/>
          </a:p>
          <a:p>
            <a:pPr marL="457200" indent="-457200">
              <a:buFont typeface="+mj-lt"/>
              <a:buAutoNum type="arabicPeriod"/>
            </a:pPr>
            <a:endParaRPr lang="en-AU" dirty="0"/>
          </a:p>
        </p:txBody>
      </p:sp>
    </p:spTree>
    <p:extLst>
      <p:ext uri="{BB962C8B-B14F-4D97-AF65-F5344CB8AC3E}">
        <p14:creationId xmlns:p14="http://schemas.microsoft.com/office/powerpoint/2010/main" val="133428369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Enabling Pastoral Leaders </a:t>
            </a:r>
            <a:endParaRPr lang="en-AU" dirty="0"/>
          </a:p>
        </p:txBody>
      </p:sp>
      <p:sp>
        <p:nvSpPr>
          <p:cNvPr id="5" name="Text Placeholder 4"/>
          <p:cNvSpPr>
            <a:spLocks noGrp="1"/>
          </p:cNvSpPr>
          <p:nvPr>
            <p:ph type="body" idx="1"/>
          </p:nvPr>
        </p:nvSpPr>
        <p:spPr/>
        <p:txBody>
          <a:bodyPr/>
          <a:lstStyle/>
          <a:p>
            <a:r>
              <a:rPr lang="en-AU" dirty="0" smtClean="0"/>
              <a:t>Interns need to experience what it means to  be enabled tin their ministry</a:t>
            </a:r>
            <a:endParaRPr lang="en-AU" dirty="0"/>
          </a:p>
        </p:txBody>
      </p:sp>
    </p:spTree>
    <p:extLst>
      <p:ext uri="{BB962C8B-B14F-4D97-AF65-F5344CB8AC3E}">
        <p14:creationId xmlns:p14="http://schemas.microsoft.com/office/powerpoint/2010/main" val="157836742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sz="quarter" idx="13"/>
          </p:nvPr>
        </p:nvSpPr>
        <p:spPr>
          <a:prstGeom prst="rect">
            <a:avLst/>
          </a:prstGeom>
        </p:spPr>
        <p:txBody>
          <a:bodyPr/>
          <a:lstStyle/>
          <a:p>
            <a:endParaRPr lang="en-US" dirty="0"/>
          </a:p>
          <a:p>
            <a:r>
              <a:rPr lang="en-US" dirty="0"/>
              <a:t>“How does one organization achieve sustained success while seemingly identical competitors are struggling?” </a:t>
            </a:r>
          </a:p>
        </p:txBody>
      </p:sp>
      <p:sp>
        <p:nvSpPr>
          <p:cNvPr id="4" name="Content Placeholder 3"/>
          <p:cNvSpPr>
            <a:spLocks noGrp="1"/>
          </p:cNvSpPr>
          <p:nvPr>
            <p:ph sz="quarter" idx="14"/>
          </p:nvPr>
        </p:nvSpPr>
        <p:spPr/>
        <p:txBody>
          <a:bodyPr/>
          <a:lstStyle/>
          <a:p>
            <a:endParaRPr lang="en-AU"/>
          </a:p>
        </p:txBody>
      </p:sp>
      <p:sp>
        <p:nvSpPr>
          <p:cNvPr id="12290" name="Rectangle 2"/>
          <p:cNvSpPr>
            <a:spLocks noGrp="1" noChangeArrowheads="1"/>
          </p:cNvSpPr>
          <p:nvPr>
            <p:ph type="title"/>
          </p:nvPr>
        </p:nvSpPr>
        <p:spPr/>
        <p:txBody>
          <a:bodyPr/>
          <a:lstStyle/>
          <a:p>
            <a:r>
              <a:rPr lang="en-US" sz="2400" b="1" dirty="0" smtClean="0"/>
              <a:t>Coaching and Contented Cows – </a:t>
            </a:r>
            <a:br>
              <a:rPr lang="en-US" sz="2400" b="1" dirty="0" smtClean="0"/>
            </a:br>
            <a:r>
              <a:rPr lang="en-US" sz="2400" b="1" dirty="0" smtClean="0"/>
              <a:t>Bill </a:t>
            </a:r>
            <a:r>
              <a:rPr lang="en-US" sz="2400" b="1" dirty="0" err="1" smtClean="0">
                <a:effectLst>
                  <a:outerShdw blurRad="38100" dist="38100" dir="2700000" algn="tl">
                    <a:srgbClr val="C0C0C0"/>
                  </a:outerShdw>
                </a:effectLst>
              </a:rPr>
              <a:t>Catlette</a:t>
            </a:r>
            <a:r>
              <a:rPr lang="en-US" sz="2400" b="1" dirty="0" smtClean="0">
                <a:effectLst>
                  <a:outerShdw blurRad="38100" dist="38100" dir="2700000" algn="tl">
                    <a:srgbClr val="C0C0C0"/>
                  </a:outerShdw>
                </a:effectLst>
              </a:rPr>
              <a:t> and Richard </a:t>
            </a:r>
            <a:r>
              <a:rPr lang="en-US" sz="2400" b="1" dirty="0" err="1" smtClean="0">
                <a:effectLst>
                  <a:outerShdw blurRad="38100" dist="38100" dir="2700000" algn="tl">
                    <a:srgbClr val="C0C0C0"/>
                  </a:outerShdw>
                </a:effectLst>
              </a:rPr>
              <a:t>Hadden</a:t>
            </a:r>
            <a:r>
              <a:rPr lang="en-US" sz="2400" b="1" dirty="0" smtClean="0">
                <a:effectLst>
                  <a:outerShdw blurRad="38100" dist="38100" dir="2700000" algn="tl">
                    <a:srgbClr val="C0C0C0"/>
                  </a:outerShdw>
                </a:effectLst>
              </a:rPr>
              <a:t/>
            </a:r>
            <a:br>
              <a:rPr lang="en-US" sz="2400" b="1" dirty="0" smtClean="0">
                <a:effectLst>
                  <a:outerShdw blurRad="38100" dist="38100" dir="2700000" algn="tl">
                    <a:srgbClr val="C0C0C0"/>
                  </a:outerShdw>
                </a:effectLst>
              </a:rPr>
            </a:br>
            <a:endParaRPr lang="en-US" sz="2400" b="1" dirty="0"/>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942" r="17059"/>
          <a:stretch/>
        </p:blipFill>
        <p:spPr bwMode="auto">
          <a:xfrm>
            <a:off x="4788024" y="1556791"/>
            <a:ext cx="3096344" cy="4162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6734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sz="quarter" idx="13"/>
          </p:nvPr>
        </p:nvSpPr>
        <p:spPr>
          <a:prstGeom prst="rect">
            <a:avLst/>
          </a:prstGeom>
        </p:spPr>
        <p:txBody>
          <a:bodyPr>
            <a:normAutofit fontScale="85000" lnSpcReduction="20000"/>
          </a:bodyPr>
          <a:lstStyle/>
          <a:p>
            <a:r>
              <a:rPr lang="en-US" dirty="0"/>
              <a:t>“Regardless of the industry, it is no accident that the organizations consistently identified as winners in their chosen field also happen to be some of the </a:t>
            </a:r>
            <a:r>
              <a:rPr lang="en-US" sz="3600" b="1" dirty="0">
                <a:solidFill>
                  <a:srgbClr val="FF0000"/>
                </a:solidFill>
              </a:rPr>
              <a:t>best places </a:t>
            </a:r>
            <a:r>
              <a:rPr lang="en-US" dirty="0"/>
              <a:t>on earth to work</a:t>
            </a:r>
            <a:r>
              <a:rPr lang="en-US" dirty="0" smtClean="0"/>
              <a:t>.”</a:t>
            </a:r>
          </a:p>
          <a:p>
            <a:r>
              <a:rPr lang="en-US" dirty="0" smtClean="0"/>
              <a:t>A survey by New York's Families and Work Institute asked employees in a wide variety of industries and vocations, "What's important in your job?" The top ranked answer was </a:t>
            </a:r>
            <a:r>
              <a:rPr lang="en-US" sz="3100" b="1" dirty="0" smtClean="0">
                <a:solidFill>
                  <a:srgbClr val="FF0000"/>
                </a:solidFill>
              </a:rPr>
              <a:t>"</a:t>
            </a:r>
            <a:r>
              <a:rPr lang="en-US" b="1" dirty="0" smtClean="0">
                <a:solidFill>
                  <a:srgbClr val="FF0000"/>
                </a:solidFill>
              </a:rPr>
              <a:t>Open Communication".</a:t>
            </a:r>
            <a:endParaRPr lang="en-US" b="1" dirty="0">
              <a:solidFill>
                <a:srgbClr val="FF0000"/>
              </a:solidFill>
            </a:endParaRPr>
          </a:p>
        </p:txBody>
      </p:sp>
      <p:sp>
        <p:nvSpPr>
          <p:cNvPr id="4" name="Content Placeholder 3"/>
          <p:cNvSpPr>
            <a:spLocks noGrp="1"/>
          </p:cNvSpPr>
          <p:nvPr>
            <p:ph sz="quarter" idx="14"/>
          </p:nvPr>
        </p:nvSpPr>
        <p:spPr/>
        <p:txBody>
          <a:bodyPr/>
          <a:lstStyle/>
          <a:p>
            <a:endParaRPr lang="en-AU"/>
          </a:p>
        </p:txBody>
      </p:sp>
      <p:sp>
        <p:nvSpPr>
          <p:cNvPr id="61442" name="Rectangle 2"/>
          <p:cNvSpPr>
            <a:spLocks noGrp="1" noChangeArrowheads="1"/>
          </p:cNvSpPr>
          <p:nvPr>
            <p:ph type="title"/>
          </p:nvPr>
        </p:nvSpPr>
        <p:spPr/>
        <p:txBody>
          <a:bodyPr/>
          <a:lstStyle/>
          <a:p>
            <a:r>
              <a:rPr lang="en-US" sz="2400" b="1" dirty="0"/>
              <a:t>Coaching and Contented Cows</a:t>
            </a:r>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942" r="17059"/>
          <a:stretch/>
        </p:blipFill>
        <p:spPr bwMode="auto">
          <a:xfrm>
            <a:off x="4788024" y="1556791"/>
            <a:ext cx="3096344" cy="4162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44546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sz="quarter" idx="13"/>
          </p:nvPr>
        </p:nvSpPr>
        <p:spPr>
          <a:prstGeom prst="rect">
            <a:avLst/>
          </a:prstGeom>
        </p:spPr>
        <p:txBody>
          <a:bodyPr>
            <a:normAutofit fontScale="92500" lnSpcReduction="10000"/>
          </a:bodyPr>
          <a:lstStyle/>
          <a:p>
            <a:pPr>
              <a:lnSpc>
                <a:spcPct val="90000"/>
              </a:lnSpc>
            </a:pPr>
            <a:r>
              <a:rPr lang="en-US" dirty="0"/>
              <a:t>Let's be clear, coaching, above all else, is about </a:t>
            </a:r>
            <a:r>
              <a:rPr lang="en-US" sz="3000" b="1" dirty="0">
                <a:solidFill>
                  <a:srgbClr val="FF0000"/>
                </a:solidFill>
              </a:rPr>
              <a:t>communicating</a:t>
            </a:r>
            <a:r>
              <a:rPr lang="en-US" dirty="0"/>
              <a:t>. Good coaches are honest and open, sometimes uncomfortably so, as they work to help people achieve their full potential. </a:t>
            </a:r>
          </a:p>
          <a:p>
            <a:pPr>
              <a:lnSpc>
                <a:spcPct val="90000"/>
              </a:lnSpc>
            </a:pPr>
            <a:r>
              <a:rPr lang="en-US" dirty="0"/>
              <a:t>“…In almost every case, Contented Cow companies were led, from top to bottom, by people who communicate </a:t>
            </a:r>
            <a:r>
              <a:rPr lang="en-US" sz="2600" b="1" dirty="0">
                <a:solidFill>
                  <a:srgbClr val="FF0000"/>
                </a:solidFill>
              </a:rPr>
              <a:t>more like coaches</a:t>
            </a:r>
            <a:r>
              <a:rPr lang="en-US" dirty="0"/>
              <a:t>, and less like managers and bosses.” </a:t>
            </a:r>
          </a:p>
        </p:txBody>
      </p:sp>
      <p:sp>
        <p:nvSpPr>
          <p:cNvPr id="3" name="Content Placeholder 2"/>
          <p:cNvSpPr>
            <a:spLocks noGrp="1"/>
          </p:cNvSpPr>
          <p:nvPr>
            <p:ph sz="quarter" idx="14"/>
          </p:nvPr>
        </p:nvSpPr>
        <p:spPr/>
        <p:txBody>
          <a:bodyPr/>
          <a:lstStyle/>
          <a:p>
            <a:endParaRPr lang="en-AU"/>
          </a:p>
        </p:txBody>
      </p:sp>
      <p:sp>
        <p:nvSpPr>
          <p:cNvPr id="63490" name="Rectangle 2"/>
          <p:cNvSpPr>
            <a:spLocks noGrp="1" noChangeArrowheads="1"/>
          </p:cNvSpPr>
          <p:nvPr>
            <p:ph type="title"/>
          </p:nvPr>
        </p:nvSpPr>
        <p:spPr/>
        <p:txBody>
          <a:bodyPr/>
          <a:lstStyle/>
          <a:p>
            <a:r>
              <a:rPr lang="en-US" sz="2400"/>
              <a:t>Coaching and Contented Cows</a:t>
            </a:r>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942" r="17059"/>
          <a:stretch/>
        </p:blipFill>
        <p:spPr bwMode="auto">
          <a:xfrm>
            <a:off x="4788024" y="1556791"/>
            <a:ext cx="3096344" cy="4162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90805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sz="quarter" idx="13"/>
          </p:nvPr>
        </p:nvSpPr>
        <p:spPr>
          <a:prstGeom prst="rect">
            <a:avLst/>
          </a:prstGeom>
        </p:spPr>
        <p:txBody>
          <a:bodyPr>
            <a:normAutofit fontScale="92500" lnSpcReduction="10000"/>
          </a:bodyPr>
          <a:lstStyle/>
          <a:p>
            <a:pPr marL="609600" indent="-609600">
              <a:buFont typeface="Wingdings" pitchFamily="2" charset="2"/>
              <a:buAutoNum type="arabicPeriod"/>
            </a:pPr>
            <a:r>
              <a:rPr lang="en-US" dirty="0" smtClean="0"/>
              <a:t>Contented </a:t>
            </a:r>
            <a:r>
              <a:rPr lang="en-US" dirty="0"/>
              <a:t>Cow companies get their people </a:t>
            </a:r>
            <a:r>
              <a:rPr lang="en-US" sz="3200" b="1" dirty="0" smtClean="0">
                <a:solidFill>
                  <a:srgbClr val="FF0000"/>
                </a:solidFill>
              </a:rPr>
              <a:t>Committed</a:t>
            </a:r>
            <a:r>
              <a:rPr lang="en-US" dirty="0"/>
              <a:t>, </a:t>
            </a:r>
            <a:r>
              <a:rPr lang="en-US" dirty="0" smtClean="0"/>
              <a:t>You </a:t>
            </a:r>
            <a:r>
              <a:rPr lang="en-US" dirty="0"/>
              <a:t>can't boss someone into </a:t>
            </a:r>
            <a:r>
              <a:rPr lang="en-US" dirty="0" smtClean="0"/>
              <a:t>commitment</a:t>
            </a:r>
            <a:r>
              <a:rPr lang="en-US" dirty="0"/>
              <a:t>. Bosses get, at best, compliance; coaches get </a:t>
            </a:r>
            <a:r>
              <a:rPr lang="en-US" dirty="0" smtClean="0"/>
              <a:t>commitment.</a:t>
            </a:r>
          </a:p>
          <a:p>
            <a:pPr marL="609600" indent="-609600">
              <a:buFont typeface="Wingdings" pitchFamily="2" charset="2"/>
              <a:buAutoNum type="arabicPeriod"/>
            </a:pPr>
            <a:r>
              <a:rPr lang="en-US" dirty="0" smtClean="0"/>
              <a:t>Contented Cow employees know that they are </a:t>
            </a:r>
            <a:r>
              <a:rPr lang="en-US" sz="3200" b="1" dirty="0" smtClean="0">
                <a:solidFill>
                  <a:srgbClr val="FF0000"/>
                </a:solidFill>
              </a:rPr>
              <a:t>cared</a:t>
            </a:r>
            <a:r>
              <a:rPr lang="en-US" dirty="0" smtClean="0"/>
              <a:t> about. People simply perform better for you when they know you care. </a:t>
            </a:r>
            <a:endParaRPr lang="en-US" dirty="0"/>
          </a:p>
        </p:txBody>
      </p:sp>
      <p:sp>
        <p:nvSpPr>
          <p:cNvPr id="2" name="Content Placeholder 1"/>
          <p:cNvSpPr>
            <a:spLocks noGrp="1"/>
          </p:cNvSpPr>
          <p:nvPr>
            <p:ph sz="quarter" idx="14"/>
          </p:nvPr>
        </p:nvSpPr>
        <p:spPr/>
        <p:txBody>
          <a:bodyPr/>
          <a:lstStyle/>
          <a:p>
            <a:endParaRPr lang="en-AU"/>
          </a:p>
        </p:txBody>
      </p:sp>
      <p:sp>
        <p:nvSpPr>
          <p:cNvPr id="13314" name="Rectangle 2"/>
          <p:cNvSpPr>
            <a:spLocks noGrp="1" noChangeArrowheads="1"/>
          </p:cNvSpPr>
          <p:nvPr>
            <p:ph type="title"/>
          </p:nvPr>
        </p:nvSpPr>
        <p:spPr/>
        <p:txBody>
          <a:bodyPr/>
          <a:lstStyle/>
          <a:p>
            <a:r>
              <a:rPr lang="en-US" sz="2400"/>
              <a:t>How Do Contented Cows Coaches Do It?</a:t>
            </a:r>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942" r="17059"/>
          <a:stretch/>
        </p:blipFill>
        <p:spPr bwMode="auto">
          <a:xfrm>
            <a:off x="4788024" y="1556791"/>
            <a:ext cx="3096344" cy="4162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04011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Big Ideas on Coaching</a:t>
            </a:r>
            <a:endParaRPr lang="en-AU" dirty="0"/>
          </a:p>
        </p:txBody>
      </p:sp>
      <p:sp>
        <p:nvSpPr>
          <p:cNvPr id="3" name="Content Placeholder 2"/>
          <p:cNvSpPr>
            <a:spLocks noGrp="1"/>
          </p:cNvSpPr>
          <p:nvPr>
            <p:ph sz="quarter" idx="13"/>
          </p:nvPr>
        </p:nvSpPr>
        <p:spPr/>
        <p:txBody>
          <a:bodyPr/>
          <a:lstStyle/>
          <a:p>
            <a:pPr marL="457200" indent="-457200">
              <a:lnSpc>
                <a:spcPct val="100000"/>
              </a:lnSpc>
              <a:buFont typeface="+mj-lt"/>
              <a:buAutoNum type="arabicPeriod"/>
            </a:pPr>
            <a:r>
              <a:rPr lang="en-AU" dirty="0" smtClean="0"/>
              <a:t>Ministers who receive coach support are </a:t>
            </a:r>
            <a:r>
              <a:rPr lang="en-AU" sz="3600" b="1" dirty="0" smtClean="0">
                <a:solidFill>
                  <a:srgbClr val="FF0000"/>
                </a:solidFill>
              </a:rPr>
              <a:t>more successful</a:t>
            </a:r>
            <a:r>
              <a:rPr lang="en-AU" dirty="0" smtClean="0"/>
              <a:t>.</a:t>
            </a:r>
          </a:p>
          <a:p>
            <a:pPr marL="457200" indent="-457200">
              <a:lnSpc>
                <a:spcPct val="100000"/>
              </a:lnSpc>
              <a:buFont typeface="+mj-lt"/>
              <a:buAutoNum type="arabicPeriod"/>
            </a:pPr>
            <a:r>
              <a:rPr lang="en-AU" dirty="0" smtClean="0"/>
              <a:t>Ministers </a:t>
            </a:r>
            <a:r>
              <a:rPr lang="en-AU" sz="3600" b="1" dirty="0" smtClean="0">
                <a:solidFill>
                  <a:srgbClr val="FF0000"/>
                </a:solidFill>
              </a:rPr>
              <a:t>achieve more </a:t>
            </a:r>
            <a:r>
              <a:rPr lang="en-AU" dirty="0" smtClean="0"/>
              <a:t>when they are coach like in their leadership.</a:t>
            </a:r>
          </a:p>
          <a:p>
            <a:pPr marL="457200" indent="-457200">
              <a:lnSpc>
                <a:spcPct val="100000"/>
              </a:lnSpc>
              <a:buFont typeface="+mj-lt"/>
              <a:buAutoNum type="arabicPeriod"/>
            </a:pPr>
            <a:r>
              <a:rPr lang="en-AU" dirty="0" smtClean="0"/>
              <a:t>Interns </a:t>
            </a:r>
            <a:r>
              <a:rPr lang="en-AU" sz="4000" b="1" dirty="0" smtClean="0">
                <a:solidFill>
                  <a:srgbClr val="FF0000"/>
                </a:solidFill>
              </a:rPr>
              <a:t>self-awareness</a:t>
            </a:r>
            <a:r>
              <a:rPr lang="en-AU" dirty="0" smtClean="0"/>
              <a:t> and </a:t>
            </a:r>
            <a:r>
              <a:rPr lang="en-AU" sz="4000" b="1" dirty="0" smtClean="0">
                <a:solidFill>
                  <a:srgbClr val="FF0000"/>
                </a:solidFill>
              </a:rPr>
              <a:t>self-mastery</a:t>
            </a:r>
            <a:r>
              <a:rPr lang="en-AU" dirty="0" smtClean="0"/>
              <a:t> develop more quickly when coached.</a:t>
            </a:r>
            <a:endParaRPr lang="en-A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sz="quarter" idx="13"/>
          </p:nvPr>
        </p:nvSpPr>
        <p:spPr>
          <a:prstGeom prst="rect">
            <a:avLst/>
          </a:prstGeom>
        </p:spPr>
        <p:txBody>
          <a:bodyPr/>
          <a:lstStyle/>
          <a:p>
            <a:pPr marL="609600" indent="-609600">
              <a:lnSpc>
                <a:spcPct val="80000"/>
              </a:lnSpc>
              <a:buFont typeface="Wingdings" pitchFamily="2" charset="2"/>
              <a:buNone/>
            </a:pPr>
            <a:r>
              <a:rPr lang="en-US" dirty="0"/>
              <a:t>3. Contented Cow employees are </a:t>
            </a:r>
            <a:r>
              <a:rPr lang="en-US" sz="3200" b="1" dirty="0">
                <a:solidFill>
                  <a:srgbClr val="92D050"/>
                </a:solidFill>
              </a:rPr>
              <a:t>enabled</a:t>
            </a:r>
            <a:r>
              <a:rPr lang="en-US" dirty="0"/>
              <a:t>. A good coach provides this enablement by giving people at least three things: </a:t>
            </a:r>
          </a:p>
          <a:p>
            <a:pPr marL="1009650" lvl="1" indent="-609600">
              <a:lnSpc>
                <a:spcPct val="80000"/>
              </a:lnSpc>
              <a:buFont typeface="Wingdings" pitchFamily="2" charset="2"/>
              <a:buChar char="l"/>
            </a:pPr>
            <a:r>
              <a:rPr lang="en-US" sz="2100" dirty="0"/>
              <a:t>Tools. </a:t>
            </a:r>
          </a:p>
          <a:p>
            <a:pPr marL="1009650" lvl="1" indent="-609600">
              <a:lnSpc>
                <a:spcPct val="80000"/>
              </a:lnSpc>
              <a:buFont typeface="Wingdings" pitchFamily="2" charset="2"/>
              <a:buChar char="l"/>
            </a:pPr>
            <a:r>
              <a:rPr lang="en-US" sz="2100" dirty="0"/>
              <a:t>Trust. </a:t>
            </a:r>
          </a:p>
          <a:p>
            <a:pPr marL="1009650" lvl="1" indent="-609600">
              <a:lnSpc>
                <a:spcPct val="80000"/>
              </a:lnSpc>
              <a:buFont typeface="Wingdings" pitchFamily="2" charset="2"/>
              <a:buChar char="l"/>
            </a:pPr>
            <a:r>
              <a:rPr lang="en-US" sz="2100" dirty="0"/>
              <a:t>Training. </a:t>
            </a:r>
          </a:p>
        </p:txBody>
      </p:sp>
      <p:sp>
        <p:nvSpPr>
          <p:cNvPr id="2" name="Content Placeholder 1"/>
          <p:cNvSpPr>
            <a:spLocks noGrp="1"/>
          </p:cNvSpPr>
          <p:nvPr>
            <p:ph sz="quarter" idx="14"/>
          </p:nvPr>
        </p:nvSpPr>
        <p:spPr/>
        <p:txBody>
          <a:bodyPr/>
          <a:lstStyle/>
          <a:p>
            <a:endParaRPr lang="en-AU"/>
          </a:p>
        </p:txBody>
      </p:sp>
      <p:sp>
        <p:nvSpPr>
          <p:cNvPr id="66562" name="Rectangle 2"/>
          <p:cNvSpPr>
            <a:spLocks noGrp="1" noChangeArrowheads="1"/>
          </p:cNvSpPr>
          <p:nvPr>
            <p:ph type="title"/>
          </p:nvPr>
        </p:nvSpPr>
        <p:spPr/>
        <p:txBody>
          <a:bodyPr/>
          <a:lstStyle/>
          <a:p>
            <a:r>
              <a:rPr lang="en-US" sz="2400"/>
              <a:t>How Do Contented Cows Coaches Do It?</a:t>
            </a:r>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942" r="17059"/>
          <a:stretch/>
        </p:blipFill>
        <p:spPr bwMode="auto">
          <a:xfrm>
            <a:off x="4788024" y="1556791"/>
            <a:ext cx="3096344" cy="4162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16643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5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5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dirty="0"/>
              <a:t>Evaluate your </a:t>
            </a:r>
            <a:r>
              <a:rPr lang="en-US" dirty="0" smtClean="0"/>
              <a:t>Coaching Exercise </a:t>
            </a:r>
            <a:endParaRPr lang="en-US" dirty="0"/>
          </a:p>
        </p:txBody>
      </p:sp>
      <p:sp>
        <p:nvSpPr>
          <p:cNvPr id="96259" name="Rectangle 3"/>
          <p:cNvSpPr>
            <a:spLocks noGrp="1" noChangeArrowheads="1"/>
          </p:cNvSpPr>
          <p:nvPr>
            <p:ph type="body" idx="4294967295"/>
          </p:nvPr>
        </p:nvSpPr>
        <p:spPr>
          <a:xfrm>
            <a:off x="428596" y="2643182"/>
            <a:ext cx="8305800" cy="3429000"/>
          </a:xfrm>
          <a:prstGeom prst="rect">
            <a:avLst/>
          </a:prstGeom>
        </p:spPr>
        <p:txBody>
          <a:bodyPr>
            <a:normAutofit fontScale="77500" lnSpcReduction="20000"/>
          </a:bodyPr>
          <a:lstStyle/>
          <a:p>
            <a:pPr marL="609600" indent="-609600">
              <a:buNone/>
            </a:pPr>
            <a:r>
              <a:rPr lang="en-US" sz="2800" dirty="0" smtClean="0"/>
              <a:t>How good are you at </a:t>
            </a:r>
          </a:p>
          <a:p>
            <a:pPr marL="609600" indent="-609600">
              <a:buNone/>
            </a:pPr>
            <a:r>
              <a:rPr lang="en-US" sz="2800" dirty="0" smtClean="0"/>
              <a:t>developing Commitment?</a:t>
            </a:r>
          </a:p>
          <a:p>
            <a:pPr marL="609600" indent="-609600">
              <a:buNone/>
            </a:pPr>
            <a:endParaRPr lang="en-US" sz="2800" dirty="0" smtClean="0"/>
          </a:p>
          <a:p>
            <a:pPr marL="609600" indent="-609600">
              <a:buNone/>
            </a:pPr>
            <a:r>
              <a:rPr lang="en-US" sz="2800" dirty="0" smtClean="0"/>
              <a:t>How well do you Care for </a:t>
            </a:r>
          </a:p>
          <a:p>
            <a:pPr marL="609600" indent="-609600">
              <a:buNone/>
            </a:pPr>
            <a:r>
              <a:rPr lang="en-US" sz="2800" dirty="0" smtClean="0"/>
              <a:t>Your Intern?</a:t>
            </a:r>
          </a:p>
          <a:p>
            <a:pPr marL="609600" indent="-609600">
              <a:buNone/>
            </a:pPr>
            <a:endParaRPr lang="en-US" sz="2800" dirty="0" smtClean="0"/>
          </a:p>
          <a:p>
            <a:pPr marL="609600" indent="-609600">
              <a:buNone/>
            </a:pPr>
            <a:r>
              <a:rPr lang="en-US" sz="2800" dirty="0" smtClean="0"/>
              <a:t>Rate your Enabling ability:</a:t>
            </a:r>
          </a:p>
          <a:p>
            <a:pPr marL="609600" indent="-609600">
              <a:buNone/>
            </a:pPr>
            <a:r>
              <a:rPr lang="en-US" sz="2800" dirty="0" smtClean="0"/>
              <a:t>(Tools, Trust &amp; Training)</a:t>
            </a:r>
            <a:endParaRPr lang="en-US" sz="2800" dirty="0"/>
          </a:p>
          <a:p>
            <a:pPr marL="609600" indent="-609600">
              <a:buFont typeface="Wingdings" pitchFamily="2" charset="2"/>
              <a:buAutoNum type="arabicPeriod"/>
            </a:pPr>
            <a:endParaRPr lang="en-US" dirty="0"/>
          </a:p>
          <a:p>
            <a:pPr marL="609600" indent="-609600">
              <a:buFont typeface="Wingdings" pitchFamily="2" charset="2"/>
              <a:buAutoNum type="arabicPeriod"/>
            </a:pPr>
            <a:endParaRPr lang="en-US" dirty="0"/>
          </a:p>
        </p:txBody>
      </p:sp>
      <p:sp>
        <p:nvSpPr>
          <p:cNvPr id="96260" name="Rectangle 4"/>
          <p:cNvSpPr>
            <a:spLocks noChangeArrowheads="1"/>
          </p:cNvSpPr>
          <p:nvPr/>
        </p:nvSpPr>
        <p:spPr bwMode="auto">
          <a:xfrm>
            <a:off x="3347864" y="2906324"/>
            <a:ext cx="4535488" cy="431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algn="ctr"/>
            <a:r>
              <a:rPr lang="en-US">
                <a:latin typeface="Garamond" pitchFamily="18" charset="0"/>
              </a:rPr>
              <a:t>Poor 1 – 2 – 3 – 4 – 5 – 6 – 7 – 8 – 9 – 10 High</a:t>
            </a:r>
          </a:p>
        </p:txBody>
      </p:sp>
      <p:sp>
        <p:nvSpPr>
          <p:cNvPr id="96262" name="Rectangle 6"/>
          <p:cNvSpPr>
            <a:spLocks noChangeArrowheads="1"/>
          </p:cNvSpPr>
          <p:nvPr/>
        </p:nvSpPr>
        <p:spPr bwMode="auto">
          <a:xfrm>
            <a:off x="3347864" y="3927480"/>
            <a:ext cx="4535488" cy="431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algn="ctr"/>
            <a:r>
              <a:rPr lang="en-US">
                <a:latin typeface="Garamond" pitchFamily="18" charset="0"/>
              </a:rPr>
              <a:t>Poor 1 – 2 – 3 – 4 – 5 – 6 – 7 – 8 – 9 – 10 High</a:t>
            </a:r>
          </a:p>
        </p:txBody>
      </p:sp>
      <p:sp>
        <p:nvSpPr>
          <p:cNvPr id="96263" name="Rectangle 7"/>
          <p:cNvSpPr>
            <a:spLocks noChangeArrowheads="1"/>
          </p:cNvSpPr>
          <p:nvPr/>
        </p:nvSpPr>
        <p:spPr bwMode="auto">
          <a:xfrm>
            <a:off x="3347643" y="5157192"/>
            <a:ext cx="4535488" cy="4318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algn="ctr"/>
            <a:r>
              <a:rPr lang="en-US">
                <a:latin typeface="Garamond" pitchFamily="18" charset="0"/>
              </a:rPr>
              <a:t>Poor 1 – 2 – 3 – 4 – 5 – 6 – 7 – 8 – 9 – 10 High</a:t>
            </a:r>
          </a:p>
        </p:txBody>
      </p:sp>
    </p:spTree>
    <p:extLst>
      <p:ext uri="{BB962C8B-B14F-4D97-AF65-F5344CB8AC3E}">
        <p14:creationId xmlns:p14="http://schemas.microsoft.com/office/powerpoint/2010/main" val="222774635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889" r="93333"/>
                    </a14:imgEffect>
                  </a14:imgLayer>
                </a14:imgProps>
              </a:ext>
              <a:ext uri="{28A0092B-C50C-407E-A947-70E740481C1C}">
                <a14:useLocalDpi xmlns:a14="http://schemas.microsoft.com/office/drawing/2010/main" val="0"/>
              </a:ext>
            </a:extLst>
          </a:blip>
          <a:srcRect/>
          <a:stretch>
            <a:fillRect/>
          </a:stretch>
        </p:blipFill>
        <p:spPr bwMode="auto">
          <a:xfrm>
            <a:off x="-36512" y="2393504"/>
            <a:ext cx="446449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Rectangle 2"/>
          <p:cNvSpPr>
            <a:spLocks noGrp="1" noChangeArrowheads="1"/>
          </p:cNvSpPr>
          <p:nvPr>
            <p:ph type="title"/>
          </p:nvPr>
        </p:nvSpPr>
        <p:spPr/>
        <p:txBody>
          <a:bodyPr/>
          <a:lstStyle/>
          <a:p>
            <a:r>
              <a:rPr lang="en-US" dirty="0" smtClean="0"/>
              <a:t>Intern Development</a:t>
            </a:r>
            <a:endParaRPr lang="en-US" dirty="0"/>
          </a:p>
        </p:txBody>
      </p:sp>
      <p:graphicFrame>
        <p:nvGraphicFramePr>
          <p:cNvPr id="5" name="Diagram 4"/>
          <p:cNvGraphicFramePr/>
          <p:nvPr>
            <p:extLst>
              <p:ext uri="{D42A27DB-BD31-4B8C-83A1-F6EECF244321}">
                <p14:modId xmlns:p14="http://schemas.microsoft.com/office/powerpoint/2010/main" val="1050188777"/>
              </p:ext>
            </p:extLst>
          </p:nvPr>
        </p:nvGraphicFramePr>
        <p:xfrm>
          <a:off x="2555776" y="198884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25314825-1C89-42C0-AC1B-FE5558DFD56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C9B7D444-8494-49D2-B04D-9B39388B1A1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889" r="93333"/>
                    </a14:imgEffect>
                  </a14:imgLayer>
                </a14:imgProps>
              </a:ext>
              <a:ext uri="{28A0092B-C50C-407E-A947-70E740481C1C}">
                <a14:useLocalDpi xmlns:a14="http://schemas.microsoft.com/office/drawing/2010/main" val="0"/>
              </a:ext>
            </a:extLst>
          </a:blip>
          <a:srcRect/>
          <a:stretch>
            <a:fillRect/>
          </a:stretch>
        </p:blipFill>
        <p:spPr bwMode="auto">
          <a:xfrm>
            <a:off x="-36512" y="2340309"/>
            <a:ext cx="446449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Rectangle 2"/>
          <p:cNvSpPr>
            <a:spLocks noGrp="1" noChangeArrowheads="1"/>
          </p:cNvSpPr>
          <p:nvPr>
            <p:ph type="title"/>
          </p:nvPr>
        </p:nvSpPr>
        <p:spPr/>
        <p:txBody>
          <a:bodyPr/>
          <a:lstStyle/>
          <a:p>
            <a:r>
              <a:rPr lang="en-US" dirty="0" smtClean="0"/>
              <a:t>Intern Development</a:t>
            </a:r>
            <a:endParaRPr lang="en-US" dirty="0"/>
          </a:p>
        </p:txBody>
      </p:sp>
      <p:sp>
        <p:nvSpPr>
          <p:cNvPr id="2" name="Content Placeholder 1"/>
          <p:cNvSpPr>
            <a:spLocks noGrp="1"/>
          </p:cNvSpPr>
          <p:nvPr>
            <p:ph sz="quarter" idx="13"/>
          </p:nvPr>
        </p:nvSpPr>
        <p:spPr/>
        <p:txBody>
          <a:bodyPr/>
          <a:lstStyle/>
          <a:p>
            <a:endParaRPr lang="en-AU"/>
          </a:p>
        </p:txBody>
      </p:sp>
      <p:graphicFrame>
        <p:nvGraphicFramePr>
          <p:cNvPr id="5" name="Diagram 4"/>
          <p:cNvGraphicFramePr/>
          <p:nvPr>
            <p:extLst>
              <p:ext uri="{D42A27DB-BD31-4B8C-83A1-F6EECF244321}">
                <p14:modId xmlns:p14="http://schemas.microsoft.com/office/powerpoint/2010/main" val="4158514366"/>
              </p:ext>
            </p:extLst>
          </p:nvPr>
        </p:nvGraphicFramePr>
        <p:xfrm>
          <a:off x="2555776" y="198884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54266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25314825-1C89-42C0-AC1B-FE5558DFD56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CD951C0D-7085-45DE-ACC5-22C841A51E5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childTnLst>
                                    <p:set>
                                      <p:cBhvr>
                                        <p:cTn id="14" dur="1" fill="hold">
                                          <p:stCondLst>
                                            <p:cond delay="0"/>
                                          </p:stCondLst>
                                        </p:cTn>
                                        <p:tgtEl>
                                          <p:spTgt spid="5">
                                            <p:graphicEl>
                                              <a:dgm id="{25314825-1C89-42C0-AC1B-FE5558DFD566}"/>
                                            </p:graphicEl>
                                          </p:spTgt>
                                        </p:tgtEl>
                                        <p:attrNameLst>
                                          <p:attrName>style.visibility</p:attrName>
                                        </p:attrNameLst>
                                      </p:cBhvr>
                                      <p:to>
                                        <p:strVal val="visible"/>
                                      </p:to>
                                    </p:set>
                                    <p:animEffect transition="in" filter="wipe(left)">
                                      <p:cBhvr>
                                        <p:cTn id="15" dur="500"/>
                                        <p:tgtEl>
                                          <p:spTgt spid="5">
                                            <p:graphicEl>
                                              <a:dgm id="{25314825-1C89-42C0-AC1B-FE5558DFD56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childTnLst>
                                    <p:set>
                                      <p:cBhvr>
                                        <p:cTn id="19" dur="1" fill="hold">
                                          <p:stCondLst>
                                            <p:cond delay="0"/>
                                          </p:stCondLst>
                                        </p:cTn>
                                        <p:tgtEl>
                                          <p:spTgt spid="5">
                                            <p:graphicEl>
                                              <a:dgm id="{CD951C0D-7085-45DE-ACC5-22C841A51E5F}"/>
                                            </p:graphicEl>
                                          </p:spTgt>
                                        </p:tgtEl>
                                        <p:attrNameLst>
                                          <p:attrName>style.visibility</p:attrName>
                                        </p:attrNameLst>
                                      </p:cBhvr>
                                      <p:to>
                                        <p:strVal val="visible"/>
                                      </p:to>
                                    </p:set>
                                    <p:animEffect transition="in" filter="wipe(left)">
                                      <p:cBhvr>
                                        <p:cTn id="20" dur="500"/>
                                        <p:tgtEl>
                                          <p:spTgt spid="5">
                                            <p:graphicEl>
                                              <a:dgm id="{CD951C0D-7085-45DE-ACC5-22C841A51E5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Graphic spid="5" grpId="1">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7" name="Rectangle 5"/>
          <p:cNvSpPr>
            <a:spLocks noGrp="1" noChangeArrowheads="1"/>
          </p:cNvSpPr>
          <p:nvPr>
            <p:ph type="subTitle" idx="1"/>
          </p:nvPr>
        </p:nvSpPr>
        <p:spPr/>
        <p:txBody>
          <a:bodyPr/>
          <a:lstStyle/>
          <a:p>
            <a:endParaRPr lang="en-US" dirty="0"/>
          </a:p>
        </p:txBody>
      </p:sp>
      <p:sp>
        <p:nvSpPr>
          <p:cNvPr id="207876" name="Rectangle 4"/>
          <p:cNvSpPr>
            <a:spLocks noGrp="1" noChangeArrowheads="1"/>
          </p:cNvSpPr>
          <p:nvPr>
            <p:ph type="ctrTitle"/>
          </p:nvPr>
        </p:nvSpPr>
        <p:spPr/>
        <p:txBody>
          <a:bodyPr/>
          <a:lstStyle/>
          <a:p>
            <a:r>
              <a:rPr lang="en-US" dirty="0" smtClean="0"/>
              <a:t>2. Coaching Makes </a:t>
            </a:r>
            <a:r>
              <a:rPr lang="en-US" dirty="0"/>
              <a:t>A Difference</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Greg Pratt – Associate Pastor </a:t>
            </a:r>
            <a:endParaRPr lang="en-AU" dirty="0"/>
          </a:p>
        </p:txBody>
      </p:sp>
      <p:sp>
        <p:nvSpPr>
          <p:cNvPr id="3" name="Content Placeholder 2"/>
          <p:cNvSpPr>
            <a:spLocks noGrp="1"/>
          </p:cNvSpPr>
          <p:nvPr>
            <p:ph sz="quarter" idx="13"/>
          </p:nvPr>
        </p:nvSpPr>
        <p:spPr/>
        <p:txBody>
          <a:bodyPr>
            <a:normAutofit/>
          </a:bodyPr>
          <a:lstStyle/>
          <a:p>
            <a:r>
              <a:rPr lang="en-AU" dirty="0"/>
              <a:t>“I have found coaching leaders really is empowering leadership at its best! It </a:t>
            </a:r>
            <a:r>
              <a:rPr lang="en-AU" dirty="0" smtClean="0"/>
              <a:t>has not </a:t>
            </a:r>
            <a:r>
              <a:rPr lang="en-AU" dirty="0"/>
              <a:t>only </a:t>
            </a:r>
            <a:r>
              <a:rPr lang="en-AU" sz="3600" b="1" dirty="0">
                <a:solidFill>
                  <a:srgbClr val="FF0000"/>
                </a:solidFill>
              </a:rPr>
              <a:t>transformed</a:t>
            </a:r>
            <a:r>
              <a:rPr lang="en-AU" dirty="0"/>
              <a:t> and taken my leadership and ministry to whole new </a:t>
            </a:r>
            <a:r>
              <a:rPr lang="en-AU" dirty="0" smtClean="0"/>
              <a:t>level but </a:t>
            </a:r>
            <a:r>
              <a:rPr lang="en-AU" dirty="0"/>
              <a:t>also the church and it leaders. There is nothing more </a:t>
            </a:r>
            <a:r>
              <a:rPr lang="en-AU" sz="3600" b="1" dirty="0">
                <a:solidFill>
                  <a:srgbClr val="FF0000"/>
                </a:solidFill>
              </a:rPr>
              <a:t>exciting</a:t>
            </a:r>
            <a:r>
              <a:rPr lang="en-AU" dirty="0"/>
              <a:t> than </a:t>
            </a:r>
            <a:r>
              <a:rPr lang="en-AU" dirty="0" smtClean="0"/>
              <a:t>seeing church </a:t>
            </a:r>
            <a:r>
              <a:rPr lang="en-AU" dirty="0"/>
              <a:t>members and leaders realise their God given potential, become </a:t>
            </a:r>
            <a:r>
              <a:rPr lang="en-AU" dirty="0" smtClean="0"/>
              <a:t>equipped and </a:t>
            </a:r>
            <a:r>
              <a:rPr lang="en-AU" dirty="0"/>
              <a:t>begin leading in a way that really does change people’s lives for eternity</a:t>
            </a:r>
            <a:r>
              <a:rPr lang="en-AU" dirty="0" smtClean="0"/>
              <a:t>.” Greg Pratt 2010</a:t>
            </a:r>
            <a:endParaRPr lang="en-AU" dirty="0"/>
          </a:p>
        </p:txBody>
      </p:sp>
    </p:spTree>
    <p:extLst>
      <p:ext uri="{BB962C8B-B14F-4D97-AF65-F5344CB8AC3E}">
        <p14:creationId xmlns:p14="http://schemas.microsoft.com/office/powerpoint/2010/main" val="169892129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sz="2400" b="1" i="1" dirty="0" smtClean="0"/>
              <a:t>Question</a:t>
            </a:r>
            <a:r>
              <a:rPr lang="en-US" b="1" dirty="0" smtClean="0"/>
              <a:t>:</a:t>
            </a:r>
            <a:r>
              <a:rPr lang="en-US" dirty="0" smtClean="0"/>
              <a:t> </a:t>
            </a:r>
            <a:r>
              <a:rPr lang="en-US" sz="2400" dirty="0" smtClean="0"/>
              <a:t>You have been a recipient of coaching and received coach training. How has this altered the way you relate to your leaders now?</a:t>
            </a:r>
          </a:p>
          <a:p>
            <a:pPr marL="0" indent="0">
              <a:buNone/>
            </a:pPr>
            <a:endParaRPr lang="en-AU" sz="2400" dirty="0" smtClean="0"/>
          </a:p>
        </p:txBody>
      </p:sp>
      <p:pic>
        <p:nvPicPr>
          <p:cNvPr id="25601" name="Picture 1" descr="darren slade"/>
          <p:cNvPicPr>
            <a:picLocks noGrp="1" noChangeAspect="1" noChangeArrowheads="1"/>
          </p:cNvPicPr>
          <p:nvPr>
            <p:ph sz="quarter" idx="14"/>
          </p:nvPr>
        </p:nvPicPr>
        <p:blipFill>
          <a:blip r:embed="rId2" cstate="print"/>
          <a:srcRect/>
          <a:stretch>
            <a:fillRect/>
          </a:stretch>
        </p:blipFill>
        <p:spPr bwMode="auto">
          <a:xfrm>
            <a:off x="5286380" y="2500306"/>
            <a:ext cx="2797286" cy="2573503"/>
          </a:xfrm>
          <a:prstGeom prst="rect">
            <a:avLst/>
          </a:prstGeom>
          <a:noFill/>
          <a:ln w="9525">
            <a:noFill/>
            <a:miter lim="800000"/>
            <a:headEnd/>
            <a:tailEnd/>
          </a:ln>
        </p:spPr>
      </p:pic>
      <p:sp>
        <p:nvSpPr>
          <p:cNvPr id="5" name="Title 4"/>
          <p:cNvSpPr>
            <a:spLocks noGrp="1"/>
          </p:cNvSpPr>
          <p:nvPr>
            <p:ph type="title"/>
          </p:nvPr>
        </p:nvSpPr>
        <p:spPr/>
        <p:txBody>
          <a:bodyPr/>
          <a:lstStyle/>
          <a:p>
            <a:r>
              <a:rPr lang="en-AU" dirty="0" smtClean="0"/>
              <a:t>Darren Slade – A Coaching Pastor</a:t>
            </a:r>
            <a:endParaRPr lang="en-AU"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Darren Slade – A Coaching Pastor</a:t>
            </a:r>
            <a:endParaRPr lang="en-AU" dirty="0"/>
          </a:p>
        </p:txBody>
      </p:sp>
      <p:sp>
        <p:nvSpPr>
          <p:cNvPr id="6" name="Content Placeholder 5"/>
          <p:cNvSpPr>
            <a:spLocks noGrp="1"/>
          </p:cNvSpPr>
          <p:nvPr>
            <p:ph sz="quarter" idx="13"/>
          </p:nvPr>
        </p:nvSpPr>
        <p:spPr>
          <a:xfrm>
            <a:off x="500034" y="2643182"/>
            <a:ext cx="8305800" cy="3429000"/>
          </a:xfrm>
        </p:spPr>
        <p:txBody>
          <a:bodyPr>
            <a:normAutofit fontScale="92500"/>
          </a:bodyPr>
          <a:lstStyle/>
          <a:p>
            <a:r>
              <a:rPr lang="en-US" b="1" i="1" dirty="0" smtClean="0"/>
              <a:t>Answer</a:t>
            </a:r>
            <a:r>
              <a:rPr lang="en-US" b="1" dirty="0" smtClean="0"/>
              <a:t>:</a:t>
            </a:r>
            <a:r>
              <a:rPr lang="en-US" dirty="0" smtClean="0"/>
              <a:t> Quite a big shift for me – I now see leaders as one of my church’s best resources if trained and empowered. I feel it is important to spend far </a:t>
            </a:r>
            <a:r>
              <a:rPr lang="en-US" sz="3200" b="1" dirty="0" smtClean="0">
                <a:solidFill>
                  <a:srgbClr val="FF0000"/>
                </a:solidFill>
              </a:rPr>
              <a:t>more time with my leaders </a:t>
            </a:r>
            <a:r>
              <a:rPr lang="en-US" dirty="0" smtClean="0"/>
              <a:t>than I have before, and I am constantly looking to help them to step up, and I want to be there to encourage and support</a:t>
            </a:r>
            <a:r>
              <a:rPr lang="en-US" dirty="0" smtClean="0">
                <a:solidFill>
                  <a:srgbClr val="FFC000"/>
                </a:solidFill>
              </a:rPr>
              <a:t>. </a:t>
            </a:r>
            <a:r>
              <a:rPr lang="en-US" dirty="0" smtClean="0"/>
              <a:t>I am not a perfect leader to my leaders, but I feel that my </a:t>
            </a:r>
            <a:r>
              <a:rPr lang="en-US" dirty="0" smtClean="0"/>
              <a:t>coaching </a:t>
            </a:r>
            <a:r>
              <a:rPr lang="en-US" dirty="0" smtClean="0"/>
              <a:t>has </a:t>
            </a:r>
            <a:r>
              <a:rPr lang="en-US" sz="3200" b="1" dirty="0" smtClean="0">
                <a:solidFill>
                  <a:srgbClr val="FF0000"/>
                </a:solidFill>
              </a:rPr>
              <a:t>dramatically</a:t>
            </a:r>
            <a:r>
              <a:rPr lang="en-US" dirty="0" smtClean="0"/>
              <a:t> increased my </a:t>
            </a:r>
            <a:r>
              <a:rPr lang="en-US" sz="3200" b="1" dirty="0" smtClean="0">
                <a:solidFill>
                  <a:srgbClr val="FF0000"/>
                </a:solidFill>
              </a:rPr>
              <a:t>awareness</a:t>
            </a:r>
            <a:r>
              <a:rPr lang="en-US" dirty="0" smtClean="0"/>
              <a:t> and it is up to me to make my leaders </a:t>
            </a:r>
            <a:r>
              <a:rPr lang="en-US" sz="3600" b="1" dirty="0" smtClean="0">
                <a:solidFill>
                  <a:srgbClr val="FF0000"/>
                </a:solidFill>
              </a:rPr>
              <a:t>a priority </a:t>
            </a:r>
            <a:r>
              <a:rPr lang="en-US" dirty="0" smtClean="0"/>
              <a:t>in the same way my coach has made me his priority.</a:t>
            </a:r>
            <a:endParaRPr lang="en-AU" dirty="0" smtClean="0"/>
          </a:p>
          <a:p>
            <a:endParaRPr lang="en-AU"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The Multiplying aspect of coaching</a:t>
            </a:r>
            <a:endParaRPr lang="en-A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883330"/>
            <a:ext cx="217497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 6"/>
          <p:cNvGraphicFramePr/>
          <p:nvPr>
            <p:extLst>
              <p:ext uri="{D42A27DB-BD31-4B8C-83A1-F6EECF244321}">
                <p14:modId xmlns:p14="http://schemas.microsoft.com/office/powerpoint/2010/main" val="4248588224"/>
              </p:ext>
            </p:extLst>
          </p:nvPr>
        </p:nvGraphicFramePr>
        <p:xfrm>
          <a:off x="1763688" y="4278126"/>
          <a:ext cx="5616624" cy="18871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1875151"/>
            <a:ext cx="2174972" cy="2372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a:off x="3938660" y="2809196"/>
            <a:ext cx="504056"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099255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p:txBody>
          <a:bodyPr/>
          <a:lstStyle/>
          <a:p>
            <a:r>
              <a:rPr lang="en-US" dirty="0" smtClean="0"/>
              <a:t>Characteristics of Christian  </a:t>
            </a:r>
            <a:r>
              <a:rPr lang="en-US" dirty="0"/>
              <a:t>Coaching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this session</a:t>
            </a:r>
            <a:endParaRPr lang="en-AU" dirty="0"/>
          </a:p>
        </p:txBody>
      </p:sp>
      <p:sp>
        <p:nvSpPr>
          <p:cNvPr id="3" name="Content Placeholder 2"/>
          <p:cNvSpPr>
            <a:spLocks noGrp="1"/>
          </p:cNvSpPr>
          <p:nvPr>
            <p:ph sz="quarter" idx="13"/>
          </p:nvPr>
        </p:nvSpPr>
        <p:spPr/>
        <p:txBody>
          <a:bodyPr/>
          <a:lstStyle/>
          <a:p>
            <a:pPr marL="457200" indent="-457200">
              <a:buFont typeface="+mj-lt"/>
              <a:buAutoNum type="arabicPeriod"/>
            </a:pPr>
            <a:r>
              <a:rPr lang="en-AU" dirty="0" smtClean="0"/>
              <a:t>Look at why coaching?</a:t>
            </a:r>
          </a:p>
          <a:p>
            <a:pPr marL="457200" indent="-457200">
              <a:buFont typeface="+mj-lt"/>
              <a:buAutoNum type="arabicPeriod"/>
            </a:pPr>
            <a:r>
              <a:rPr lang="en-AU" dirty="0" smtClean="0"/>
              <a:t>What is Christian Coaching?</a:t>
            </a:r>
          </a:p>
          <a:p>
            <a:pPr marL="457200" indent="-457200">
              <a:buFont typeface="+mj-lt"/>
              <a:buAutoNum type="arabicPeriod"/>
            </a:pPr>
            <a:r>
              <a:rPr lang="en-AU" dirty="0" smtClean="0"/>
              <a:t>The process and skills of coaching.</a:t>
            </a:r>
          </a:p>
          <a:p>
            <a:pPr marL="457200" indent="-457200">
              <a:buFont typeface="+mj-lt"/>
              <a:buAutoNum type="arabicPeriod"/>
            </a:pPr>
            <a:r>
              <a:rPr lang="en-AU" dirty="0" smtClean="0"/>
              <a:t>Coaching Interns.</a:t>
            </a:r>
            <a:endParaRPr lang="en-AU" dirty="0"/>
          </a:p>
          <a:p>
            <a:pPr marL="457200" indent="-457200">
              <a:buFont typeface="+mj-lt"/>
              <a:buAutoNum type="arabicPeriod"/>
            </a:pPr>
            <a:r>
              <a:rPr lang="en-AU" dirty="0"/>
              <a:t>Common </a:t>
            </a:r>
            <a:r>
              <a:rPr lang="en-AU" dirty="0" smtClean="0"/>
              <a:t>coaching issues.</a:t>
            </a:r>
          </a:p>
          <a:p>
            <a:pPr marL="457200" indent="-457200">
              <a:buFont typeface="+mj-lt"/>
              <a:buAutoNum type="arabicPeriod"/>
            </a:pPr>
            <a:r>
              <a:rPr lang="en-AU" dirty="0" smtClean="0"/>
              <a:t>Your coaching practice. </a:t>
            </a:r>
            <a:endParaRPr lang="en-AU" dirty="0"/>
          </a:p>
          <a:p>
            <a:pPr marL="457200" indent="-457200">
              <a:buFont typeface="+mj-lt"/>
              <a:buAutoNum type="arabicPeriod"/>
            </a:pPr>
            <a:endParaRPr lang="en-AU" dirty="0"/>
          </a:p>
        </p:txBody>
      </p:sp>
    </p:spTree>
    <p:extLst>
      <p:ext uri="{BB962C8B-B14F-4D97-AF65-F5344CB8AC3E}">
        <p14:creationId xmlns:p14="http://schemas.microsoft.com/office/powerpoint/2010/main" val="2519215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AU"/>
              <a:t>Characteristics of Coaching</a:t>
            </a:r>
            <a:endParaRPr lang="en-US"/>
          </a:p>
        </p:txBody>
      </p:sp>
      <p:sp>
        <p:nvSpPr>
          <p:cNvPr id="19459" name="Rectangle 3"/>
          <p:cNvSpPr>
            <a:spLocks noGrp="1" noChangeArrowheads="1"/>
          </p:cNvSpPr>
          <p:nvPr>
            <p:ph sz="quarter" idx="13"/>
          </p:nvPr>
        </p:nvSpPr>
        <p:spPr/>
        <p:txBody>
          <a:bodyPr/>
          <a:lstStyle/>
          <a:p>
            <a:r>
              <a:rPr lang="en-AU" dirty="0"/>
              <a:t>The focus is on the </a:t>
            </a:r>
            <a:r>
              <a:rPr lang="en-AU" sz="3200" b="1" dirty="0">
                <a:solidFill>
                  <a:srgbClr val="0070C0"/>
                </a:solidFill>
              </a:rPr>
              <a:t>future</a:t>
            </a:r>
            <a:r>
              <a:rPr lang="en-AU" dirty="0"/>
              <a:t>: is about designing a future, not getting over the past.</a:t>
            </a:r>
          </a:p>
          <a:p>
            <a:r>
              <a:rPr lang="en-AU" dirty="0"/>
              <a:t>The relationship is typically </a:t>
            </a:r>
            <a:r>
              <a:rPr lang="en-AU" sz="3200" b="1" dirty="0">
                <a:solidFill>
                  <a:srgbClr val="0070C0"/>
                </a:solidFill>
              </a:rPr>
              <a:t>long-term</a:t>
            </a:r>
            <a:r>
              <a:rPr lang="en-AU" dirty="0"/>
              <a:t>: support and progress require time.</a:t>
            </a:r>
          </a:p>
          <a:p>
            <a:r>
              <a:rPr lang="en-AU" dirty="0"/>
              <a:t>The </a:t>
            </a:r>
            <a:r>
              <a:rPr lang="en-AU" sz="3200" b="1" dirty="0">
                <a:solidFill>
                  <a:srgbClr val="0070C0"/>
                </a:solidFill>
              </a:rPr>
              <a:t>goals</a:t>
            </a:r>
            <a:r>
              <a:rPr lang="en-AU" dirty="0"/>
              <a:t>, dreams, and visions drive the action: </a:t>
            </a:r>
            <a:r>
              <a:rPr lang="en-AU" sz="3200" b="1" dirty="0">
                <a:solidFill>
                  <a:srgbClr val="0070C0"/>
                </a:solidFill>
              </a:rPr>
              <a:t>discovering</a:t>
            </a:r>
            <a:r>
              <a:rPr lang="en-AU" dirty="0"/>
              <a:t> what they want.</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AU"/>
              <a:t>Characteristics of Coaching</a:t>
            </a:r>
            <a:endParaRPr lang="en-US"/>
          </a:p>
        </p:txBody>
      </p:sp>
      <p:sp>
        <p:nvSpPr>
          <p:cNvPr id="20483" name="Rectangle 3"/>
          <p:cNvSpPr>
            <a:spLocks noGrp="1" noChangeArrowheads="1"/>
          </p:cNvSpPr>
          <p:nvPr>
            <p:ph sz="quarter" idx="13"/>
          </p:nvPr>
        </p:nvSpPr>
        <p:spPr/>
        <p:txBody>
          <a:bodyPr/>
          <a:lstStyle/>
          <a:p>
            <a:r>
              <a:rPr lang="en-AU" dirty="0"/>
              <a:t>There are multiple paths to reach each want: there is </a:t>
            </a:r>
            <a:r>
              <a:rPr lang="en-AU" sz="2800" b="1" dirty="0">
                <a:solidFill>
                  <a:srgbClr val="0070C0"/>
                </a:solidFill>
              </a:rPr>
              <a:t>always a way</a:t>
            </a:r>
            <a:r>
              <a:rPr lang="en-AU" dirty="0"/>
              <a:t> to progress.</a:t>
            </a:r>
          </a:p>
          <a:p>
            <a:r>
              <a:rPr lang="en-AU" dirty="0"/>
              <a:t>The client knows the way (even though he or she may not realize it at the time): choosing solutions is the client’s </a:t>
            </a:r>
            <a:r>
              <a:rPr lang="en-AU" sz="2800" b="1" dirty="0">
                <a:solidFill>
                  <a:srgbClr val="0070C0"/>
                </a:solidFill>
              </a:rPr>
              <a:t>responsibility</a:t>
            </a:r>
            <a:r>
              <a:rPr lang="en-AU" dirty="0"/>
              <a:t>. </a:t>
            </a:r>
            <a:r>
              <a:rPr lang="en-AU" sz="1800" dirty="0"/>
              <a:t> </a:t>
            </a:r>
            <a:r>
              <a:rPr lang="en-AU" sz="1800" dirty="0" err="1" smtClean="0"/>
              <a:t>Partick</a:t>
            </a:r>
            <a:r>
              <a:rPr lang="en-AU" sz="1800" dirty="0" smtClean="0"/>
              <a:t> </a:t>
            </a:r>
            <a:r>
              <a:rPr lang="en-AU" sz="1800" dirty="0"/>
              <a:t>Williams &amp; Deborah C Davis, </a:t>
            </a:r>
            <a:r>
              <a:rPr lang="en-AU" sz="1800" i="1" dirty="0"/>
              <a:t>Therapist as Life Coach: Transforming Your Practice</a:t>
            </a:r>
            <a:r>
              <a:rPr lang="en-AU" sz="1800" dirty="0"/>
              <a:t> </a:t>
            </a:r>
            <a:endParaRPr lang="en-US"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Characteristics of Christian </a:t>
            </a:r>
            <a:r>
              <a:rPr lang="en-US" dirty="0"/>
              <a:t>Coaching</a:t>
            </a:r>
          </a:p>
        </p:txBody>
      </p:sp>
      <p:sp>
        <p:nvSpPr>
          <p:cNvPr id="21507" name="Rectangle 3"/>
          <p:cNvSpPr>
            <a:spLocks noGrp="1" noChangeArrowheads="1"/>
          </p:cNvSpPr>
          <p:nvPr>
            <p:ph sz="quarter" idx="13"/>
          </p:nvPr>
        </p:nvSpPr>
        <p:spPr/>
        <p:txBody>
          <a:bodyPr/>
          <a:lstStyle/>
          <a:p>
            <a:pPr>
              <a:lnSpc>
                <a:spcPct val="100000"/>
              </a:lnSpc>
            </a:pPr>
            <a:r>
              <a:rPr lang="en-AU" dirty="0"/>
              <a:t>Christian coaching is the process of </a:t>
            </a:r>
            <a:r>
              <a:rPr lang="en-AU" sz="3600" b="1" dirty="0">
                <a:solidFill>
                  <a:srgbClr val="FF0000"/>
                </a:solidFill>
              </a:rPr>
              <a:t>coming alongside</a:t>
            </a:r>
            <a:r>
              <a:rPr lang="en-AU" dirty="0"/>
              <a:t> a leader to help them discover God’s agenda for their life, and then to co-operate with the Holy Spirit to see that agenda become a reality.</a:t>
            </a:r>
            <a:r>
              <a:rPr lang="en-US" dirty="0"/>
              <a:t>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AU" dirty="0" smtClean="0"/>
              <a:t>Christian Coaching</a:t>
            </a:r>
            <a:endParaRPr lang="en-US" dirty="0"/>
          </a:p>
        </p:txBody>
      </p:sp>
      <p:sp>
        <p:nvSpPr>
          <p:cNvPr id="25603" name="Rectangle 3"/>
          <p:cNvSpPr>
            <a:spLocks noGrp="1" noChangeArrowheads="1"/>
          </p:cNvSpPr>
          <p:nvPr>
            <p:ph sz="quarter" idx="13"/>
          </p:nvPr>
        </p:nvSpPr>
        <p:spPr/>
        <p:txBody>
          <a:bodyPr/>
          <a:lstStyle/>
          <a:p>
            <a:r>
              <a:rPr lang="en-AU" dirty="0"/>
              <a:t>“… the ability to have a </a:t>
            </a:r>
            <a:r>
              <a:rPr lang="en-AU" sz="2800" b="1" dirty="0">
                <a:solidFill>
                  <a:srgbClr val="FF0000"/>
                </a:solidFill>
              </a:rPr>
              <a:t>heart posture </a:t>
            </a:r>
            <a:r>
              <a:rPr lang="en-AU" dirty="0"/>
              <a:t>towards another that is genuinely and authentically for them.”  This ‘heart posture’ relationship is the </a:t>
            </a:r>
            <a:r>
              <a:rPr lang="en-AU" sz="2800" b="1" dirty="0">
                <a:solidFill>
                  <a:srgbClr val="FF0000"/>
                </a:solidFill>
              </a:rPr>
              <a:t>energy source </a:t>
            </a:r>
            <a:r>
              <a:rPr lang="en-AU" dirty="0"/>
              <a:t>for change. This ‘heart posture’ of the coach is but a reflection of “…the heart of the Father for all his created children, a heart that is the source of transformation.” </a:t>
            </a:r>
            <a:r>
              <a:rPr lang="en-AU" sz="2000" dirty="0"/>
              <a:t>(Joseph </a:t>
            </a:r>
            <a:r>
              <a:rPr lang="en-AU" sz="2000" dirty="0" err="1"/>
              <a:t>Umidi</a:t>
            </a:r>
            <a:r>
              <a:rPr lang="en-AU" sz="2000" dirty="0"/>
              <a:t> Transformational Coaching P22)</a:t>
            </a:r>
            <a:r>
              <a:rPr lang="en-US" sz="2000" dirty="0"/>
              <a:t>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t>Christian Coaching </a:t>
            </a:r>
            <a:endParaRPr lang="en-US" dirty="0"/>
          </a:p>
        </p:txBody>
      </p:sp>
      <p:sp>
        <p:nvSpPr>
          <p:cNvPr id="26627" name="Rectangle 3"/>
          <p:cNvSpPr>
            <a:spLocks noGrp="1" noChangeArrowheads="1"/>
          </p:cNvSpPr>
          <p:nvPr>
            <p:ph sz="quarter" idx="13"/>
          </p:nvPr>
        </p:nvSpPr>
        <p:spPr>
          <a:xfrm>
            <a:off x="428596" y="2643182"/>
            <a:ext cx="4500594" cy="3429000"/>
          </a:xfrm>
        </p:spPr>
        <p:txBody>
          <a:bodyPr/>
          <a:lstStyle/>
          <a:p>
            <a:r>
              <a:rPr lang="en-US" dirty="0" smtClean="0"/>
              <a:t>Provides perspective power- Reminds us who we are.</a:t>
            </a:r>
            <a:endParaRPr lang="en-US" dirty="0"/>
          </a:p>
          <a:p>
            <a:r>
              <a:rPr lang="en-US" dirty="0"/>
              <a:t>Eternal </a:t>
            </a:r>
            <a:r>
              <a:rPr lang="en-US" dirty="0" smtClean="0"/>
              <a:t>significance – sets the ‘bar’ at eternity.</a:t>
            </a:r>
          </a:p>
          <a:p>
            <a:r>
              <a:rPr lang="en-US" dirty="0" smtClean="0"/>
              <a:t>Optimistic, passionate people.</a:t>
            </a:r>
            <a:endParaRPr lang="en-US" dirty="0"/>
          </a:p>
        </p:txBody>
      </p:sp>
      <p:pic>
        <p:nvPicPr>
          <p:cNvPr id="26628" name="Picture 4"/>
          <p:cNvPicPr>
            <a:picLocks noChangeAspect="1" noChangeArrowheads="1"/>
          </p:cNvPicPr>
          <p:nvPr/>
        </p:nvPicPr>
        <p:blipFill>
          <a:blip r:embed="rId2" cstate="print"/>
          <a:srcRect/>
          <a:stretch>
            <a:fillRect/>
          </a:stretch>
        </p:blipFill>
        <p:spPr bwMode="auto">
          <a:xfrm>
            <a:off x="4788024" y="1628800"/>
            <a:ext cx="3810000" cy="407194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dirty="0" smtClean="0"/>
              <a:t>Life Plan – Living according to our </a:t>
            </a:r>
            <a:r>
              <a:rPr lang="en-US" dirty="0" smtClean="0"/>
              <a:t>Values</a:t>
            </a:r>
            <a:endParaRPr lang="en-US" dirty="0"/>
          </a:p>
        </p:txBody>
      </p:sp>
      <p:sp>
        <p:nvSpPr>
          <p:cNvPr id="169987" name="Rectangle 3"/>
          <p:cNvSpPr>
            <a:spLocks noGrp="1" noChangeArrowheads="1"/>
          </p:cNvSpPr>
          <p:nvPr>
            <p:ph sz="quarter" idx="13"/>
          </p:nvPr>
        </p:nvSpPr>
        <p:spPr>
          <a:prstGeom prst="rect">
            <a:avLst/>
          </a:prstGeom>
        </p:spPr>
        <p:txBody>
          <a:bodyPr/>
          <a:lstStyle/>
          <a:p>
            <a:r>
              <a:rPr lang="en-AU"/>
              <a:t>It is when personal values, work values or church values conflict that people experience stress and loss motivation. </a:t>
            </a:r>
          </a:p>
          <a:p>
            <a:r>
              <a:rPr lang="en-AU"/>
              <a:t>The coach needs to assist clients to identify such clashes and determine the validity of the values they are operating by and those that they are in conflict with. </a:t>
            </a:r>
            <a:endParaRPr lang="en-US"/>
          </a:p>
        </p:txBody>
      </p:sp>
    </p:spTree>
    <p:extLst>
      <p:ext uri="{BB962C8B-B14F-4D97-AF65-F5344CB8AC3E}">
        <p14:creationId xmlns:p14="http://schemas.microsoft.com/office/powerpoint/2010/main" val="23564708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9986"/>
                                        </p:tgtEl>
                                        <p:attrNameLst>
                                          <p:attrName>style.visibility</p:attrName>
                                        </p:attrNameLst>
                                      </p:cBhvr>
                                      <p:to>
                                        <p:strVal val="visible"/>
                                      </p:to>
                                    </p:set>
                                    <p:animEffect transition="in" filter="fade">
                                      <p:cBhvr>
                                        <p:cTn id="7" dur="2000"/>
                                        <p:tgtEl>
                                          <p:spTgt spid="1699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9987">
                                            <p:txEl>
                                              <p:pRg st="0" end="0"/>
                                            </p:txEl>
                                          </p:spTgt>
                                        </p:tgtEl>
                                        <p:attrNameLst>
                                          <p:attrName>style.visibility</p:attrName>
                                        </p:attrNameLst>
                                      </p:cBhvr>
                                      <p:to>
                                        <p:strVal val="visible"/>
                                      </p:to>
                                    </p:set>
                                    <p:animEffect transition="in" filter="fade">
                                      <p:cBhvr>
                                        <p:cTn id="12" dur="2000"/>
                                        <p:tgtEl>
                                          <p:spTgt spid="1699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9987">
                                            <p:txEl>
                                              <p:pRg st="1" end="1"/>
                                            </p:txEl>
                                          </p:spTgt>
                                        </p:tgtEl>
                                        <p:attrNameLst>
                                          <p:attrName>style.visibility</p:attrName>
                                        </p:attrNameLst>
                                      </p:cBhvr>
                                      <p:to>
                                        <p:strVal val="visible"/>
                                      </p:to>
                                    </p:set>
                                    <p:animEffect transition="in" filter="fade">
                                      <p:cBhvr>
                                        <p:cTn id="17" dur="2000"/>
                                        <p:tgtEl>
                                          <p:spTgt spid="1699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P spid="16998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Positional Relationship</a:t>
            </a:r>
            <a:endParaRPr lang="en-AU" dirty="0"/>
          </a:p>
        </p:txBody>
      </p:sp>
      <p:sp>
        <p:nvSpPr>
          <p:cNvPr id="5" name="Text Placeholder 4"/>
          <p:cNvSpPr>
            <a:spLocks noGrp="1"/>
          </p:cNvSpPr>
          <p:nvPr>
            <p:ph type="body" idx="1"/>
          </p:nvPr>
        </p:nvSpPr>
        <p:spPr/>
        <p:txBody>
          <a:bodyPr/>
          <a:lstStyle/>
          <a:p>
            <a:r>
              <a:rPr lang="en-AU" dirty="0" smtClean="0"/>
              <a:t>Different ways of relating to the Intern</a:t>
            </a:r>
            <a:endParaRPr lang="en-AU" dirty="0"/>
          </a:p>
        </p:txBody>
      </p:sp>
    </p:spTree>
    <p:extLst>
      <p:ext uri="{BB962C8B-B14F-4D97-AF65-F5344CB8AC3E}">
        <p14:creationId xmlns:p14="http://schemas.microsoft.com/office/powerpoint/2010/main" val="37088527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r>
              <a:rPr lang="en-US"/>
              <a:t>Three Positional Relationships</a:t>
            </a:r>
          </a:p>
        </p:txBody>
      </p:sp>
      <p:pic>
        <p:nvPicPr>
          <p:cNvPr id="37891" name="Picture 3" descr="threepositions"/>
          <p:cNvPicPr>
            <a:picLocks noChangeAspect="1" noChangeArrowheads="1"/>
          </p:cNvPicPr>
          <p:nvPr/>
        </p:nvPicPr>
        <p:blipFill>
          <a:blip r:embed="rId2" cstate="print"/>
          <a:srcRect/>
          <a:stretch>
            <a:fillRect/>
          </a:stretch>
        </p:blipFill>
        <p:spPr bwMode="auto">
          <a:xfrm>
            <a:off x="827584" y="1905918"/>
            <a:ext cx="6984776" cy="3343275"/>
          </a:xfrm>
          <a:prstGeom prst="rect">
            <a:avLst/>
          </a:prstGeom>
          <a:noFill/>
          <a:ln w="6350">
            <a:noFill/>
            <a:miter lim="800000"/>
            <a:headEnd/>
            <a:tailEnd/>
          </a:ln>
          <a:effectLst/>
        </p:spPr>
      </p:pic>
      <p:sp>
        <p:nvSpPr>
          <p:cNvPr id="2" name="Action Button: Forward or Next 1">
            <a:hlinkClick r:id="rId3" action="ppaction://hlinksldjump" highlightClick="1"/>
          </p:cNvPr>
          <p:cNvSpPr/>
          <p:nvPr/>
        </p:nvSpPr>
        <p:spPr>
          <a:xfrm>
            <a:off x="7164288" y="6237312"/>
            <a:ext cx="50405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281324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2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p:txBody>
          <a:bodyPr/>
          <a:lstStyle/>
          <a:p>
            <a:r>
              <a:rPr lang="en-US" dirty="0"/>
              <a:t>Continuum Of Coaching</a:t>
            </a:r>
          </a:p>
        </p:txBody>
      </p:sp>
      <p:sp>
        <p:nvSpPr>
          <p:cNvPr id="448515" name="Text Box 3"/>
          <p:cNvSpPr txBox="1">
            <a:spLocks noChangeArrowheads="1"/>
          </p:cNvSpPr>
          <p:nvPr/>
        </p:nvSpPr>
        <p:spPr bwMode="auto">
          <a:xfrm>
            <a:off x="6500826" y="3643314"/>
            <a:ext cx="1370119" cy="2062103"/>
          </a:xfrm>
          <a:prstGeom prst="rect">
            <a:avLst/>
          </a:prstGeom>
          <a:ln>
            <a:headEnd type="none" w="sm" len="sm"/>
            <a:tailEnd type="none" w="sm" len="sm"/>
          </a:ln>
        </p:spPr>
        <p:style>
          <a:lnRef idx="3">
            <a:schemeClr val="lt1"/>
          </a:lnRef>
          <a:fillRef idx="1">
            <a:schemeClr val="accent3"/>
          </a:fillRef>
          <a:effectRef idx="1">
            <a:schemeClr val="accent3"/>
          </a:effectRef>
          <a:fontRef idx="minor">
            <a:schemeClr val="lt1"/>
          </a:fontRef>
        </p:style>
        <p:txBody>
          <a:bodyPr wrap="none">
            <a:spAutoFit/>
          </a:bodyPr>
          <a:lstStyle/>
          <a:p>
            <a:pPr algn="ctr"/>
            <a:r>
              <a:rPr lang="en-US" sz="2400" b="1" dirty="0">
                <a:solidFill>
                  <a:schemeClr val="tx1"/>
                </a:solidFill>
                <a:latin typeface="Rockwell Condensed" pitchFamily="18" charset="0"/>
              </a:rPr>
              <a:t>Personal </a:t>
            </a:r>
          </a:p>
          <a:p>
            <a:pPr algn="ctr"/>
            <a:r>
              <a:rPr lang="en-US" sz="2400" b="1" dirty="0" smtClean="0">
                <a:solidFill>
                  <a:schemeClr val="tx1"/>
                </a:solidFill>
                <a:latin typeface="Rockwell Condensed" pitchFamily="18" charset="0"/>
              </a:rPr>
              <a:t>Coach</a:t>
            </a:r>
          </a:p>
          <a:p>
            <a:pPr algn="ctr"/>
            <a:endParaRPr lang="en-US" sz="2400" b="1" dirty="0" smtClean="0">
              <a:solidFill>
                <a:schemeClr val="tx1"/>
              </a:solidFill>
              <a:latin typeface="Rockwell Condensed" pitchFamily="18" charset="0"/>
            </a:endParaRPr>
          </a:p>
          <a:p>
            <a:r>
              <a:rPr lang="en-US" sz="1400" dirty="0" smtClean="0">
                <a:solidFill>
                  <a:schemeClr val="tx1"/>
                </a:solidFill>
                <a:latin typeface="Verdana" pitchFamily="34" charset="0"/>
              </a:rPr>
              <a:t>Co-equal</a:t>
            </a:r>
          </a:p>
          <a:p>
            <a:endParaRPr lang="en-US" sz="1400" dirty="0" smtClean="0">
              <a:solidFill>
                <a:schemeClr val="tx1"/>
              </a:solidFill>
              <a:latin typeface="Verdana" pitchFamily="34" charset="0"/>
            </a:endParaRPr>
          </a:p>
          <a:p>
            <a:endParaRPr lang="en-US" sz="1400" dirty="0" smtClean="0">
              <a:solidFill>
                <a:schemeClr val="tx1"/>
              </a:solidFill>
              <a:latin typeface="Verdana" pitchFamily="34" charset="0"/>
            </a:endParaRPr>
          </a:p>
          <a:p>
            <a:r>
              <a:rPr lang="en-US" sz="1400" dirty="0" smtClean="0">
                <a:solidFill>
                  <a:schemeClr val="tx1"/>
                </a:solidFill>
                <a:latin typeface="Verdana" pitchFamily="34" charset="0"/>
              </a:rPr>
              <a:t>Relationship </a:t>
            </a:r>
          </a:p>
        </p:txBody>
      </p:sp>
      <p:sp>
        <p:nvSpPr>
          <p:cNvPr id="448516" name="Text Box 4"/>
          <p:cNvSpPr txBox="1">
            <a:spLocks noChangeArrowheads="1"/>
          </p:cNvSpPr>
          <p:nvPr/>
        </p:nvSpPr>
        <p:spPr bwMode="auto">
          <a:xfrm>
            <a:off x="4143372" y="3643314"/>
            <a:ext cx="1564852" cy="2169825"/>
          </a:xfrm>
          <a:prstGeom prst="rect">
            <a:avLst/>
          </a:prstGeom>
          <a:ln>
            <a:headEnd type="none" w="sm" len="sm"/>
            <a:tailEnd type="none" w="sm" len="sm"/>
          </a:ln>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US" sz="2400" b="1" dirty="0">
                <a:solidFill>
                  <a:schemeClr val="tx1"/>
                </a:solidFill>
                <a:latin typeface="Rockwell Condensed" pitchFamily="18" charset="0"/>
              </a:rPr>
              <a:t>Coaching </a:t>
            </a:r>
          </a:p>
          <a:p>
            <a:pPr algn="ctr"/>
            <a:r>
              <a:rPr lang="en-US" sz="2400" b="1" dirty="0" smtClean="0">
                <a:solidFill>
                  <a:schemeClr val="tx1"/>
                </a:solidFill>
                <a:latin typeface="Rockwell Condensed" pitchFamily="18" charset="0"/>
              </a:rPr>
              <a:t>Mentor</a:t>
            </a:r>
          </a:p>
          <a:p>
            <a:pPr algn="ctr"/>
            <a:endParaRPr lang="en-US" sz="2400" b="1" dirty="0" smtClean="0">
              <a:latin typeface="Rockwell Condensed" pitchFamily="18" charset="0"/>
            </a:endParaRPr>
          </a:p>
          <a:p>
            <a:pPr>
              <a:spcBef>
                <a:spcPct val="50000"/>
              </a:spcBef>
            </a:pPr>
            <a:r>
              <a:rPr lang="en-US" sz="1400" dirty="0" smtClean="0">
                <a:solidFill>
                  <a:schemeClr val="tx1"/>
                </a:solidFill>
                <a:latin typeface="Verdana" pitchFamily="34" charset="0"/>
              </a:rPr>
              <a:t>Superior</a:t>
            </a:r>
          </a:p>
          <a:p>
            <a:pPr>
              <a:spcBef>
                <a:spcPct val="50000"/>
              </a:spcBef>
            </a:pPr>
            <a:endParaRPr lang="en-US" sz="1400" dirty="0" smtClean="0">
              <a:solidFill>
                <a:schemeClr val="tx1"/>
              </a:solidFill>
              <a:latin typeface="Verdana" pitchFamily="34" charset="0"/>
            </a:endParaRPr>
          </a:p>
          <a:p>
            <a:pPr>
              <a:spcBef>
                <a:spcPct val="50000"/>
              </a:spcBef>
            </a:pPr>
            <a:r>
              <a:rPr lang="en-US" sz="1400" dirty="0" smtClean="0">
                <a:solidFill>
                  <a:schemeClr val="tx1"/>
                </a:solidFill>
                <a:latin typeface="Verdana" pitchFamily="34" charset="0"/>
              </a:rPr>
              <a:t>Role </a:t>
            </a:r>
            <a:endParaRPr lang="en-US" sz="1400" b="1" dirty="0">
              <a:solidFill>
                <a:schemeClr val="tx1"/>
              </a:solidFill>
              <a:latin typeface="Rockwell Condensed" pitchFamily="18" charset="0"/>
            </a:endParaRPr>
          </a:p>
        </p:txBody>
      </p:sp>
      <p:sp>
        <p:nvSpPr>
          <p:cNvPr id="448517" name="Text Box 5"/>
          <p:cNvSpPr txBox="1">
            <a:spLocks noChangeArrowheads="1"/>
          </p:cNvSpPr>
          <p:nvPr/>
        </p:nvSpPr>
        <p:spPr bwMode="auto">
          <a:xfrm>
            <a:off x="1857356" y="3643314"/>
            <a:ext cx="1571636" cy="2169825"/>
          </a:xfrm>
          <a:prstGeom prst="rect">
            <a:avLst/>
          </a:prstGeom>
          <a:ln>
            <a:headEnd type="none" w="sm" len="sm"/>
            <a:tailEnd type="none" w="sm" len="sm"/>
          </a:ln>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US" sz="2400" b="1" dirty="0">
                <a:solidFill>
                  <a:schemeClr val="tx1"/>
                </a:solidFill>
                <a:latin typeface="Rockwell Condensed" pitchFamily="18" charset="0"/>
              </a:rPr>
              <a:t>Coaching</a:t>
            </a:r>
          </a:p>
          <a:p>
            <a:pPr algn="ctr"/>
            <a:r>
              <a:rPr lang="en-US" sz="2400" b="1" dirty="0" smtClean="0">
                <a:solidFill>
                  <a:schemeClr val="tx1"/>
                </a:solidFill>
                <a:latin typeface="Rockwell Condensed" pitchFamily="18" charset="0"/>
              </a:rPr>
              <a:t>Leader</a:t>
            </a:r>
          </a:p>
          <a:p>
            <a:pPr algn="ctr"/>
            <a:endParaRPr lang="en-US" sz="2400" b="1" dirty="0" smtClean="0">
              <a:latin typeface="Rockwell Condensed" pitchFamily="18" charset="0"/>
            </a:endParaRPr>
          </a:p>
          <a:p>
            <a:pPr>
              <a:spcBef>
                <a:spcPct val="50000"/>
              </a:spcBef>
            </a:pPr>
            <a:r>
              <a:rPr lang="en-US" sz="1400" dirty="0" smtClean="0">
                <a:solidFill>
                  <a:schemeClr val="accent4"/>
                </a:solidFill>
                <a:latin typeface="Verdana" pitchFamily="34" charset="0"/>
              </a:rPr>
              <a:t>Supervisory</a:t>
            </a:r>
          </a:p>
          <a:p>
            <a:pPr>
              <a:spcBef>
                <a:spcPct val="50000"/>
              </a:spcBef>
            </a:pPr>
            <a:endParaRPr lang="en-US" sz="1400" dirty="0" smtClean="0">
              <a:solidFill>
                <a:schemeClr val="accent4"/>
              </a:solidFill>
              <a:latin typeface="Verdana" pitchFamily="34" charset="0"/>
            </a:endParaRPr>
          </a:p>
          <a:p>
            <a:pPr>
              <a:spcBef>
                <a:spcPct val="50000"/>
              </a:spcBef>
            </a:pPr>
            <a:r>
              <a:rPr lang="en-US" sz="1400" dirty="0" smtClean="0">
                <a:solidFill>
                  <a:schemeClr val="accent4"/>
                </a:solidFill>
                <a:latin typeface="Verdana" pitchFamily="34" charset="0"/>
              </a:rPr>
              <a:t>Organizational </a:t>
            </a:r>
            <a:endParaRPr lang="en-US" sz="2400" dirty="0">
              <a:solidFill>
                <a:schemeClr val="accent4"/>
              </a:solidFill>
              <a:latin typeface="Rockwell Condensed" pitchFamily="18" charset="0"/>
            </a:endParaRPr>
          </a:p>
        </p:txBody>
      </p:sp>
      <p:sp>
        <p:nvSpPr>
          <p:cNvPr id="12" name="Left-Right Arrow 11"/>
          <p:cNvSpPr/>
          <p:nvPr/>
        </p:nvSpPr>
        <p:spPr bwMode="auto">
          <a:xfrm>
            <a:off x="2915815" y="2892423"/>
            <a:ext cx="3744417" cy="285752"/>
          </a:xfrm>
          <a:prstGeom prst="leftRightArrow">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0" y="4714884"/>
            <a:ext cx="1571604"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AU" dirty="0" smtClean="0"/>
              <a:t>Relationship</a:t>
            </a:r>
            <a:endParaRPr lang="en-AU" dirty="0"/>
          </a:p>
        </p:txBody>
      </p:sp>
      <p:sp>
        <p:nvSpPr>
          <p:cNvPr id="14" name="TextBox 13"/>
          <p:cNvSpPr txBox="1"/>
          <p:nvPr/>
        </p:nvSpPr>
        <p:spPr>
          <a:xfrm>
            <a:off x="0" y="5429264"/>
            <a:ext cx="1571604"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AU" dirty="0" smtClean="0"/>
              <a:t>Accountability</a:t>
            </a:r>
            <a:endParaRPr lang="en-AU" dirty="0"/>
          </a:p>
        </p:txBody>
      </p:sp>
      <mc:AlternateContent xmlns:mc="http://schemas.openxmlformats.org/markup-compatibility/2006" xmlns:p14="http://schemas.microsoft.com/office/powerpoint/2010/main">
        <mc:Choice Requires="p14">
          <p:contentPart p14:bwMode="auto" r:id="rId2">
            <p14:nvContentPartPr>
              <p14:cNvPr id="1026" name="Ink 2"/>
              <p14:cNvContentPartPr>
                <a14:cpLocks xmlns:a14="http://schemas.microsoft.com/office/drawing/2010/main" noRot="1" noChangeAspect="1" noEditPoints="1" noChangeArrowheads="1" noChangeShapeType="1"/>
              </p14:cNvContentPartPr>
              <p14:nvPr/>
            </p14:nvContentPartPr>
            <p14:xfrm>
              <a:off x="1692275" y="2781300"/>
              <a:ext cx="1081088" cy="476250"/>
            </p14:xfrm>
          </p:contentPart>
        </mc:Choice>
        <mc:Fallback xmlns="">
          <p:pic>
            <p:nvPicPr>
              <p:cNvPr id="1026" name="Ink 2"/>
              <p:cNvPicPr>
                <a:picLocks noRot="1" noChangeAspect="1" noEditPoints="1" noChangeArrowheads="1" noChangeShapeType="1"/>
              </p:cNvPicPr>
              <p:nvPr/>
            </p:nvPicPr>
            <p:blipFill>
              <a:blip r:embed="rId3"/>
              <a:stretch>
                <a:fillRect/>
              </a:stretch>
            </p:blipFill>
            <p:spPr>
              <a:xfrm>
                <a:off x="1680035" y="2773380"/>
                <a:ext cx="1098368" cy="49748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27" name="Ink 3"/>
              <p14:cNvContentPartPr>
                <a14:cpLocks xmlns:a14="http://schemas.microsoft.com/office/drawing/2010/main" noRot="1" noChangeAspect="1" noEditPoints="1" noChangeArrowheads="1" noChangeShapeType="1"/>
              </p14:cNvContentPartPr>
              <p14:nvPr/>
            </p14:nvContentPartPr>
            <p14:xfrm>
              <a:off x="6804025" y="2781300"/>
              <a:ext cx="1284288" cy="396875"/>
            </p14:xfrm>
          </p:contentPart>
        </mc:Choice>
        <mc:Fallback xmlns="">
          <p:pic>
            <p:nvPicPr>
              <p:cNvPr id="1027" name="Ink 3"/>
              <p:cNvPicPr>
                <a:picLocks noRot="1" noChangeAspect="1" noEditPoints="1" noChangeArrowheads="1" noChangeShapeType="1"/>
              </p:cNvPicPr>
              <p:nvPr/>
            </p:nvPicPr>
            <p:blipFill>
              <a:blip r:embed="rId5"/>
              <a:stretch>
                <a:fillRect/>
              </a:stretch>
            </p:blipFill>
            <p:spPr>
              <a:xfrm>
                <a:off x="6795024" y="2771576"/>
                <a:ext cx="1298690" cy="415242"/>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851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85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85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85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851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8516">
                                            <p:bg/>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851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48516">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48516">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48516">
                                            <p:txEl>
                                              <p:pRg st="5" end="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8515">
                                            <p:bg/>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48515">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8515">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8515">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485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build="p" animBg="1"/>
      <p:bldP spid="448516" grpId="0" build="p" animBg="1"/>
      <p:bldP spid="448517"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p:txBody>
          <a:bodyPr/>
          <a:lstStyle/>
          <a:p>
            <a:r>
              <a:rPr lang="en-US" dirty="0"/>
              <a:t>Coaching the Individual</a:t>
            </a:r>
          </a:p>
        </p:txBody>
      </p:sp>
      <p:sp>
        <p:nvSpPr>
          <p:cNvPr id="65539" name="Rectangle 3"/>
          <p:cNvSpPr>
            <a:spLocks noGrp="1" noChangeArrowheads="1"/>
          </p:cNvSpPr>
          <p:nvPr>
            <p:ph type="subTitle" idx="1"/>
          </p:nvPr>
        </p:nvSpPr>
        <p:spPr/>
        <p:txBody>
          <a:bodyPr>
            <a:normAutofit fontScale="92500" lnSpcReduction="10000"/>
          </a:bodyPr>
          <a:lstStyle/>
          <a:p>
            <a:r>
              <a:rPr lang="en-US" sz="6000" dirty="0">
                <a:solidFill>
                  <a:schemeClr val="tx1"/>
                </a:solidFill>
              </a:rPr>
              <a:t>Understanding Human </a:t>
            </a:r>
            <a:r>
              <a:rPr lang="en-US" sz="6000" dirty="0" err="1">
                <a:solidFill>
                  <a:schemeClr val="tx1"/>
                </a:solidFill>
              </a:rPr>
              <a:t>Behaviour</a:t>
            </a:r>
            <a:endParaRPr lang="en-US" sz="6000" dirty="0">
              <a:solidFill>
                <a:schemeClr val="tx1"/>
              </a:solidFill>
            </a:endParaRPr>
          </a:p>
        </p:txBody>
      </p:sp>
    </p:spTree>
    <p:extLst>
      <p:ext uri="{BB962C8B-B14F-4D97-AF65-F5344CB8AC3E}">
        <p14:creationId xmlns:p14="http://schemas.microsoft.com/office/powerpoint/2010/main" val="3533721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fade">
                                      <p:cBhvr>
                                        <p:cTn id="7" dur="2000"/>
                                        <p:tgtEl>
                                          <p:spTgt spid="655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fade">
                                      <p:cBhvr>
                                        <p:cTn id="12" dur="2000"/>
                                        <p:tgtEl>
                                          <p:spTgt spid="655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9" name="Rectangle 15"/>
          <p:cNvSpPr>
            <a:spLocks noGrp="1" noChangeArrowheads="1"/>
          </p:cNvSpPr>
          <p:nvPr>
            <p:ph type="subTitle" idx="1"/>
          </p:nvPr>
        </p:nvSpPr>
        <p:spPr/>
        <p:txBody>
          <a:bodyPr/>
          <a:lstStyle/>
          <a:p>
            <a:endParaRPr lang="en-US" dirty="0"/>
          </a:p>
        </p:txBody>
      </p:sp>
      <p:sp>
        <p:nvSpPr>
          <p:cNvPr id="93188" name="Rectangle 4"/>
          <p:cNvSpPr>
            <a:spLocks noGrp="1" noChangeArrowheads="1"/>
          </p:cNvSpPr>
          <p:nvPr>
            <p:ph type="ctrTitle"/>
          </p:nvPr>
        </p:nvSpPr>
        <p:spPr/>
        <p:txBody>
          <a:bodyPr/>
          <a:lstStyle/>
          <a:p>
            <a:r>
              <a:rPr lang="en-US" sz="3200" dirty="0" smtClean="0"/>
              <a:t>Why </a:t>
            </a:r>
            <a:r>
              <a:rPr lang="en-US" sz="3200" dirty="0"/>
              <a:t>Coaching?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People are complex </a:t>
            </a:r>
          </a:p>
        </p:txBody>
      </p:sp>
      <p:sp>
        <p:nvSpPr>
          <p:cNvPr id="4" name="Content Placeholder 3"/>
          <p:cNvSpPr>
            <a:spLocks noGrp="1"/>
          </p:cNvSpPr>
          <p:nvPr>
            <p:ph sz="quarter" idx="13"/>
          </p:nvPr>
        </p:nvSpPr>
        <p:spPr/>
        <p:txBody>
          <a:bodyPr/>
          <a:lstStyle/>
          <a:p>
            <a:endParaRPr lang="en-AU"/>
          </a:p>
        </p:txBody>
      </p:sp>
      <p:pic>
        <p:nvPicPr>
          <p:cNvPr id="66563" name="Picture 3"/>
          <p:cNvPicPr>
            <a:picLocks noChangeAspect="1" noChangeArrowheads="1"/>
          </p:cNvPicPr>
          <p:nvPr/>
        </p:nvPicPr>
        <p:blipFill>
          <a:blip r:embed="rId2" cstate="print"/>
          <a:srcRect/>
          <a:stretch>
            <a:fillRect/>
          </a:stretch>
        </p:blipFill>
        <p:spPr bwMode="auto">
          <a:xfrm>
            <a:off x="4788023" y="1680964"/>
            <a:ext cx="3096345" cy="4000103"/>
          </a:xfrm>
          <a:prstGeom prst="rect">
            <a:avLst/>
          </a:prstGeom>
          <a:noFill/>
          <a:ln w="9525">
            <a:noFill/>
            <a:miter lim="800000"/>
            <a:headEnd/>
            <a:tailEnd/>
          </a:ln>
          <a:effectLst/>
        </p:spPr>
      </p:pic>
    </p:spTree>
    <p:extLst>
      <p:ext uri="{BB962C8B-B14F-4D97-AF65-F5344CB8AC3E}">
        <p14:creationId xmlns:p14="http://schemas.microsoft.com/office/powerpoint/2010/main" val="410305809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7" name="Rectangle 3"/>
          <p:cNvSpPr>
            <a:spLocks noGrp="1" noChangeArrowheads="1"/>
          </p:cNvSpPr>
          <p:nvPr>
            <p:ph sz="quarter" idx="13"/>
          </p:nvPr>
        </p:nvSpPr>
        <p:spPr>
          <a:prstGeom prst="rect">
            <a:avLst/>
          </a:prstGeom>
        </p:spPr>
        <p:txBody>
          <a:bodyPr/>
          <a:lstStyle/>
          <a:p>
            <a:pPr marL="609600" indent="-609600">
              <a:buFont typeface="Wingdings" pitchFamily="2" charset="2"/>
              <a:buAutoNum type="arabicPeriod"/>
            </a:pPr>
            <a:r>
              <a:rPr lang="en-US" i="1" dirty="0"/>
              <a:t>Self-awareness level</a:t>
            </a:r>
            <a:endParaRPr lang="en-US" dirty="0"/>
          </a:p>
          <a:p>
            <a:pPr marL="609600" indent="-609600">
              <a:buFont typeface="Wingdings" pitchFamily="2" charset="2"/>
              <a:buAutoNum type="arabicPeriod"/>
            </a:pPr>
            <a:r>
              <a:rPr lang="en-US" i="1" dirty="0"/>
              <a:t>Breadth of Perspective</a:t>
            </a:r>
            <a:r>
              <a:rPr lang="en-US" dirty="0"/>
              <a:t>  </a:t>
            </a:r>
          </a:p>
          <a:p>
            <a:pPr marL="609600" indent="-609600">
              <a:buFont typeface="Wingdings" pitchFamily="2" charset="2"/>
              <a:buAutoNum type="arabicPeriod"/>
            </a:pPr>
            <a:r>
              <a:rPr lang="en-US" i="1" dirty="0"/>
              <a:t>Personal Values</a:t>
            </a:r>
            <a:r>
              <a:rPr lang="en-US" dirty="0"/>
              <a:t> </a:t>
            </a:r>
          </a:p>
          <a:p>
            <a:pPr marL="609600" indent="-609600">
              <a:buFont typeface="Wingdings" pitchFamily="2" charset="2"/>
              <a:buAutoNum type="arabicPeriod"/>
            </a:pPr>
            <a:r>
              <a:rPr lang="en-US" i="1" dirty="0"/>
              <a:t>Unmet Personal Needs</a:t>
            </a:r>
          </a:p>
          <a:p>
            <a:pPr marL="609600" indent="-609600">
              <a:buFont typeface="Wingdings" pitchFamily="2" charset="2"/>
              <a:buAutoNum type="arabicPeriod"/>
            </a:pPr>
            <a:r>
              <a:rPr lang="en-US" i="1" dirty="0"/>
              <a:t>Nothing better to do</a:t>
            </a:r>
            <a:r>
              <a:rPr lang="en-US" dirty="0"/>
              <a:t> </a:t>
            </a:r>
          </a:p>
          <a:p>
            <a:pPr marL="609600" indent="-609600">
              <a:buFont typeface="Wingdings" pitchFamily="2" charset="2"/>
              <a:buAutoNum type="arabicPeriod"/>
            </a:pPr>
            <a:r>
              <a:rPr lang="en-US" i="1" dirty="0"/>
              <a:t>Rigid, self-defining roles</a:t>
            </a:r>
            <a:r>
              <a:rPr lang="en-US" dirty="0"/>
              <a:t> </a:t>
            </a:r>
          </a:p>
        </p:txBody>
      </p:sp>
      <p:sp>
        <p:nvSpPr>
          <p:cNvPr id="2" name="Content Placeholder 1"/>
          <p:cNvSpPr>
            <a:spLocks noGrp="1"/>
          </p:cNvSpPr>
          <p:nvPr>
            <p:ph sz="quarter" idx="14"/>
          </p:nvPr>
        </p:nvSpPr>
        <p:spPr/>
        <p:txBody>
          <a:bodyPr/>
          <a:lstStyle/>
          <a:p>
            <a:pPr marL="457200" indent="-457200">
              <a:buFont typeface="+mj-lt"/>
              <a:buAutoNum type="arabicPeriod" startAt="7"/>
            </a:pPr>
            <a:r>
              <a:rPr lang="en-AU" dirty="0"/>
              <a:t>Addictions, compulsions </a:t>
            </a:r>
          </a:p>
          <a:p>
            <a:pPr marL="457200" indent="-457200">
              <a:buFont typeface="+mj-lt"/>
              <a:buAutoNum type="arabicPeriod" startAt="7"/>
            </a:pPr>
            <a:r>
              <a:rPr lang="en-AU" dirty="0"/>
              <a:t>Emotional damage, triggers </a:t>
            </a:r>
          </a:p>
          <a:p>
            <a:pPr marL="457200" indent="-457200">
              <a:buFont typeface="+mj-lt"/>
              <a:buAutoNum type="arabicPeriod" startAt="7"/>
            </a:pPr>
            <a:r>
              <a:rPr lang="en-AU" dirty="0"/>
              <a:t>Tradition and status quo </a:t>
            </a:r>
          </a:p>
          <a:p>
            <a:pPr marL="457200" indent="-457200">
              <a:buFont typeface="+mj-lt"/>
              <a:buAutoNum type="arabicPeriod" startAt="7"/>
            </a:pPr>
            <a:r>
              <a:rPr lang="en-AU" dirty="0"/>
              <a:t>Personality type </a:t>
            </a:r>
          </a:p>
          <a:p>
            <a:pPr marL="457200" indent="-457200">
              <a:buFont typeface="+mj-lt"/>
              <a:buAutoNum type="arabicPeriod" startAt="7"/>
            </a:pPr>
            <a:r>
              <a:rPr lang="en-AU" dirty="0"/>
              <a:t>Upbringing and family </a:t>
            </a:r>
          </a:p>
          <a:p>
            <a:pPr marL="457200" indent="-457200">
              <a:buFont typeface="+mj-lt"/>
              <a:buAutoNum type="arabicPeriod" startAt="7"/>
            </a:pPr>
            <a:r>
              <a:rPr lang="en-AU" dirty="0"/>
              <a:t>Assumptions and beliefs </a:t>
            </a:r>
          </a:p>
          <a:p>
            <a:pPr marL="457200" indent="-457200">
              <a:buFont typeface="+mj-lt"/>
              <a:buAutoNum type="arabicPeriod" startAt="7"/>
            </a:pPr>
            <a:r>
              <a:rPr lang="en-AU" dirty="0"/>
              <a:t>Models and examples </a:t>
            </a:r>
          </a:p>
          <a:p>
            <a:pPr marL="457200" indent="-457200">
              <a:buFont typeface="+mj-lt"/>
              <a:buAutoNum type="arabicPeriod" startAt="7"/>
            </a:pPr>
            <a:endParaRPr lang="en-AU" dirty="0"/>
          </a:p>
        </p:txBody>
      </p:sp>
      <p:sp>
        <p:nvSpPr>
          <p:cNvPr id="67586" name="Rectangle 2"/>
          <p:cNvSpPr>
            <a:spLocks noGrp="1" noChangeArrowheads="1"/>
          </p:cNvSpPr>
          <p:nvPr>
            <p:ph type="title"/>
          </p:nvPr>
        </p:nvSpPr>
        <p:spPr/>
        <p:txBody>
          <a:bodyPr>
            <a:normAutofit/>
          </a:bodyPr>
          <a:lstStyle/>
          <a:p>
            <a:r>
              <a:rPr lang="en-US"/>
              <a:t>Understanding Human Behavior</a:t>
            </a:r>
          </a:p>
        </p:txBody>
      </p:sp>
    </p:spTree>
    <p:extLst>
      <p:ext uri="{BB962C8B-B14F-4D97-AF65-F5344CB8AC3E}">
        <p14:creationId xmlns:p14="http://schemas.microsoft.com/office/powerpoint/2010/main" val="1040131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fade">
                                      <p:cBhvr>
                                        <p:cTn id="7" dur="2000"/>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3" name="Rectangle 3"/>
          <p:cNvSpPr>
            <a:spLocks noGrp="1" noChangeArrowheads="1"/>
          </p:cNvSpPr>
          <p:nvPr>
            <p:ph sz="quarter" idx="13"/>
          </p:nvPr>
        </p:nvSpPr>
        <p:spPr>
          <a:prstGeom prst="rect">
            <a:avLst/>
          </a:prstGeom>
        </p:spPr>
        <p:txBody>
          <a:bodyPr/>
          <a:lstStyle/>
          <a:p>
            <a:pPr marL="609600" indent="-609600">
              <a:buFont typeface="Wingdings" pitchFamily="2" charset="2"/>
              <a:buAutoNum type="arabicPeriod" startAt="14"/>
            </a:pPr>
            <a:r>
              <a:rPr lang="en-US" i="1"/>
              <a:t>Wants and desires</a:t>
            </a:r>
          </a:p>
          <a:p>
            <a:pPr marL="609600" indent="-609600">
              <a:buFont typeface="Wingdings" pitchFamily="2" charset="2"/>
              <a:buAutoNum type="arabicPeriod" startAt="14"/>
            </a:pPr>
            <a:r>
              <a:rPr lang="en-US" i="1"/>
              <a:t>Support structures</a:t>
            </a:r>
            <a:r>
              <a:rPr lang="en-US"/>
              <a:t> </a:t>
            </a:r>
          </a:p>
          <a:p>
            <a:pPr marL="609600" indent="-609600">
              <a:buFont typeface="Wingdings" pitchFamily="2" charset="2"/>
              <a:buAutoNum type="arabicPeriod" startAt="14"/>
            </a:pPr>
            <a:r>
              <a:rPr lang="en-US" i="1"/>
              <a:t>Rewards and incentives</a:t>
            </a:r>
            <a:r>
              <a:rPr lang="en-US"/>
              <a:t> </a:t>
            </a:r>
          </a:p>
          <a:p>
            <a:pPr marL="609600" indent="-609600">
              <a:buFont typeface="Wingdings" pitchFamily="2" charset="2"/>
              <a:buAutoNum type="arabicPeriod" startAt="14"/>
            </a:pPr>
            <a:r>
              <a:rPr lang="en-US" i="1"/>
              <a:t>Vision, possibility</a:t>
            </a:r>
            <a:r>
              <a:rPr lang="en-US"/>
              <a:t> </a:t>
            </a:r>
          </a:p>
          <a:p>
            <a:pPr marL="609600" indent="-609600">
              <a:buFont typeface="Wingdings" pitchFamily="2" charset="2"/>
              <a:buAutoNum type="arabicPeriod" startAt="14"/>
            </a:pPr>
            <a:r>
              <a:rPr lang="en-US" i="1"/>
              <a:t>Resources, tools</a:t>
            </a:r>
            <a:r>
              <a:rPr lang="en-US"/>
              <a:t> </a:t>
            </a:r>
          </a:p>
          <a:p>
            <a:pPr marL="609600" indent="-609600">
              <a:buFont typeface="Wingdings" pitchFamily="2" charset="2"/>
              <a:buAutoNum type="arabicPeriod" startAt="14"/>
            </a:pPr>
            <a:r>
              <a:rPr lang="en-US" i="1"/>
              <a:t>Lifestyle</a:t>
            </a:r>
            <a:r>
              <a:rPr lang="en-US"/>
              <a:t> </a:t>
            </a:r>
          </a:p>
        </p:txBody>
      </p:sp>
      <p:sp>
        <p:nvSpPr>
          <p:cNvPr id="2" name="Content Placeholder 1"/>
          <p:cNvSpPr>
            <a:spLocks noGrp="1"/>
          </p:cNvSpPr>
          <p:nvPr>
            <p:ph sz="quarter" idx="14"/>
          </p:nvPr>
        </p:nvSpPr>
        <p:spPr/>
        <p:txBody>
          <a:bodyPr/>
          <a:lstStyle/>
          <a:p>
            <a:pPr marL="609600" indent="-609600">
              <a:buFont typeface="Wingdings" pitchFamily="2" charset="2"/>
              <a:buAutoNum type="arabicPeriod" startAt="20"/>
            </a:pPr>
            <a:r>
              <a:rPr lang="en-US" i="1" dirty="0"/>
              <a:t>Living environment</a:t>
            </a:r>
            <a:r>
              <a:rPr lang="en-US" dirty="0"/>
              <a:t> </a:t>
            </a:r>
          </a:p>
          <a:p>
            <a:pPr marL="609600" indent="-609600">
              <a:buFont typeface="Wingdings" pitchFamily="2" charset="2"/>
              <a:buAutoNum type="arabicPeriod" startAt="20"/>
            </a:pPr>
            <a:r>
              <a:rPr lang="en-US" i="1" dirty="0"/>
              <a:t>Work environment</a:t>
            </a:r>
            <a:r>
              <a:rPr lang="en-US" dirty="0"/>
              <a:t> </a:t>
            </a:r>
          </a:p>
          <a:p>
            <a:pPr marL="609600" indent="-609600">
              <a:buFont typeface="Wingdings" pitchFamily="2" charset="2"/>
              <a:buAutoNum type="arabicPeriod" startAt="20"/>
            </a:pPr>
            <a:r>
              <a:rPr lang="en-US" i="1" dirty="0"/>
              <a:t>Fears</a:t>
            </a:r>
          </a:p>
          <a:p>
            <a:pPr marL="609600" indent="-609600">
              <a:buFont typeface="Wingdings" pitchFamily="2" charset="2"/>
              <a:buAutoNum type="arabicPeriod" startAt="20"/>
            </a:pPr>
            <a:r>
              <a:rPr lang="en-US" i="1" dirty="0"/>
              <a:t>Unclear identity</a:t>
            </a:r>
            <a:r>
              <a:rPr lang="en-US" dirty="0"/>
              <a:t> </a:t>
            </a:r>
          </a:p>
          <a:p>
            <a:pPr marL="609600" indent="-609600">
              <a:buFont typeface="Wingdings" pitchFamily="2" charset="2"/>
              <a:buAutoNum type="arabicPeriod" startAt="20"/>
            </a:pPr>
            <a:r>
              <a:rPr lang="en-US" i="1" dirty="0"/>
              <a:t>“Availability heuristics” (bigger picture)</a:t>
            </a:r>
            <a:r>
              <a:rPr lang="en-US" dirty="0"/>
              <a:t> </a:t>
            </a:r>
          </a:p>
          <a:p>
            <a:pPr marL="609600" indent="-609600">
              <a:buFont typeface="Wingdings" pitchFamily="2" charset="2"/>
              <a:buAutoNum type="arabicPeriod" startAt="20"/>
            </a:pPr>
            <a:r>
              <a:rPr lang="en-US" i="1" dirty="0"/>
              <a:t>Ignorance</a:t>
            </a:r>
          </a:p>
          <a:p>
            <a:pPr marL="609600" indent="-609600">
              <a:buFont typeface="Wingdings" pitchFamily="2" charset="2"/>
              <a:buAutoNum type="arabicPeriod" startAt="20"/>
            </a:pPr>
            <a:r>
              <a:rPr lang="en-US" i="1" dirty="0"/>
              <a:t>Preferences</a:t>
            </a:r>
            <a:r>
              <a:rPr lang="en-US" dirty="0"/>
              <a:t> </a:t>
            </a:r>
          </a:p>
          <a:p>
            <a:endParaRPr lang="en-AU" dirty="0"/>
          </a:p>
        </p:txBody>
      </p:sp>
      <p:sp>
        <p:nvSpPr>
          <p:cNvPr id="71682" name="Rectangle 2"/>
          <p:cNvSpPr>
            <a:spLocks noGrp="1" noChangeArrowheads="1"/>
          </p:cNvSpPr>
          <p:nvPr>
            <p:ph type="title"/>
          </p:nvPr>
        </p:nvSpPr>
        <p:spPr/>
        <p:txBody>
          <a:bodyPr>
            <a:normAutofit/>
          </a:bodyPr>
          <a:lstStyle/>
          <a:p>
            <a:r>
              <a:rPr lang="en-US"/>
              <a:t>Understanding Human Behavior</a:t>
            </a:r>
          </a:p>
        </p:txBody>
      </p:sp>
    </p:spTree>
    <p:extLst>
      <p:ext uri="{BB962C8B-B14F-4D97-AF65-F5344CB8AC3E}">
        <p14:creationId xmlns:p14="http://schemas.microsoft.com/office/powerpoint/2010/main" val="386377627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Rectangle 3"/>
          <p:cNvSpPr>
            <a:spLocks noGrp="1" noChangeArrowheads="1"/>
          </p:cNvSpPr>
          <p:nvPr>
            <p:ph sz="quarter" idx="13"/>
          </p:nvPr>
        </p:nvSpPr>
        <p:spPr>
          <a:prstGeom prst="rect">
            <a:avLst/>
          </a:prstGeom>
        </p:spPr>
        <p:txBody>
          <a:bodyPr/>
          <a:lstStyle/>
          <a:p>
            <a:r>
              <a:rPr lang="en-US" dirty="0"/>
              <a:t>Gives you insight into </a:t>
            </a:r>
            <a:r>
              <a:rPr lang="en-US" dirty="0" smtClean="0"/>
              <a:t>you coaching style and your interns leadership </a:t>
            </a:r>
            <a:r>
              <a:rPr lang="en-US" dirty="0"/>
              <a:t>style.</a:t>
            </a:r>
          </a:p>
          <a:p>
            <a:r>
              <a:rPr lang="en-US" dirty="0"/>
              <a:t>Enables the coach to temporarily modify their style to match that of the </a:t>
            </a:r>
            <a:r>
              <a:rPr lang="en-US" dirty="0" smtClean="0"/>
              <a:t>Intern </a:t>
            </a:r>
            <a:r>
              <a:rPr lang="en-US" dirty="0"/>
              <a:t>– ‘pacing skills</a:t>
            </a:r>
            <a:r>
              <a:rPr lang="en-US" dirty="0" smtClean="0"/>
              <a:t>’.</a:t>
            </a:r>
          </a:p>
          <a:p>
            <a:r>
              <a:rPr lang="en-US" dirty="0" smtClean="0"/>
              <a:t>Pacing skills are important for interns to learn. </a:t>
            </a:r>
            <a:endParaRPr lang="en-US" dirty="0"/>
          </a:p>
          <a:p>
            <a:endParaRPr lang="en-US" dirty="0"/>
          </a:p>
        </p:txBody>
      </p:sp>
      <p:sp>
        <p:nvSpPr>
          <p:cNvPr id="75778" name="Rectangle 2"/>
          <p:cNvSpPr>
            <a:spLocks noGrp="1" noChangeArrowheads="1"/>
          </p:cNvSpPr>
          <p:nvPr>
            <p:ph type="title"/>
          </p:nvPr>
        </p:nvSpPr>
        <p:spPr/>
        <p:txBody>
          <a:bodyPr/>
          <a:lstStyle/>
          <a:p>
            <a:r>
              <a:rPr lang="en-US" dirty="0"/>
              <a:t>Importance of </a:t>
            </a:r>
            <a:r>
              <a:rPr lang="en-US" dirty="0" smtClean="0"/>
              <a:t>Understanding Your Work preferences</a:t>
            </a:r>
            <a:endParaRPr lang="en-US" dirty="0"/>
          </a:p>
        </p:txBody>
      </p:sp>
      <p:pic>
        <p:nvPicPr>
          <p:cNvPr id="5" name="Picture 3"/>
          <p:cNvPicPr>
            <a:picLocks noGrp="1" noChangeArrowheads="1"/>
          </p:cNvPicPr>
          <p:nvPr>
            <p:ph sz="quarter" idx="14"/>
          </p:nvPr>
        </p:nvPicPr>
        <p:blipFill>
          <a:blip r:embed="rId2" cstate="print"/>
          <a:stretch>
            <a:fillRect/>
          </a:stretch>
        </p:blipFill>
        <p:spPr>
          <a:xfrm>
            <a:off x="4800600" y="1780648"/>
            <a:ext cx="3733800" cy="3753903"/>
          </a:xfrm>
          <a:noFill/>
          <a:ln w="12700">
            <a:solidFill>
              <a:srgbClr val="0000CC"/>
            </a:solidFill>
          </a:ln>
        </p:spPr>
      </p:pic>
    </p:spTree>
    <p:extLst>
      <p:ext uri="{BB962C8B-B14F-4D97-AF65-F5344CB8AC3E}">
        <p14:creationId xmlns:p14="http://schemas.microsoft.com/office/powerpoint/2010/main" val="30595493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fade">
                                      <p:cBhvr>
                                        <p:cTn id="7" dur="2000"/>
                                        <p:tgtEl>
                                          <p:spTgt spid="757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779">
                                            <p:txEl>
                                              <p:pRg st="0" end="0"/>
                                            </p:txEl>
                                          </p:spTgt>
                                        </p:tgtEl>
                                        <p:attrNameLst>
                                          <p:attrName>style.visibility</p:attrName>
                                        </p:attrNameLst>
                                      </p:cBhvr>
                                      <p:to>
                                        <p:strVal val="visible"/>
                                      </p:to>
                                    </p:set>
                                    <p:animEffect transition="in" filter="fade">
                                      <p:cBhvr>
                                        <p:cTn id="12" dur="2000"/>
                                        <p:tgtEl>
                                          <p:spTgt spid="757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5779">
                                            <p:txEl>
                                              <p:pRg st="1" end="1"/>
                                            </p:txEl>
                                          </p:spTgt>
                                        </p:tgtEl>
                                        <p:attrNameLst>
                                          <p:attrName>style.visibility</p:attrName>
                                        </p:attrNameLst>
                                      </p:cBhvr>
                                      <p:to>
                                        <p:strVal val="visible"/>
                                      </p:to>
                                    </p:set>
                                    <p:animEffect transition="in" filter="fade">
                                      <p:cBhvr>
                                        <p:cTn id="17" dur="2000"/>
                                        <p:tgtEl>
                                          <p:spTgt spid="757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5779">
                                            <p:txEl>
                                              <p:pRg st="2" end="2"/>
                                            </p:txEl>
                                          </p:spTgt>
                                        </p:tgtEl>
                                        <p:attrNameLst>
                                          <p:attrName>style.visibility</p:attrName>
                                        </p:attrNameLst>
                                      </p:cBhvr>
                                      <p:to>
                                        <p:strVal val="visible"/>
                                      </p:to>
                                    </p:set>
                                    <p:animEffect transition="in" filter="fade">
                                      <p:cBhvr>
                                        <p:cTn id="22" dur="2000"/>
                                        <p:tgtEl>
                                          <p:spTgt spid="757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P spid="7577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1" name="Rectangle 5"/>
          <p:cNvSpPr>
            <a:spLocks noGrp="1" noChangeArrowheads="1"/>
          </p:cNvSpPr>
          <p:nvPr>
            <p:ph type="subTitle" idx="1"/>
          </p:nvPr>
        </p:nvSpPr>
        <p:spPr/>
        <p:txBody>
          <a:bodyPr/>
          <a:lstStyle/>
          <a:p>
            <a:endParaRPr lang="en-US" dirty="0"/>
          </a:p>
        </p:txBody>
      </p:sp>
      <p:sp>
        <p:nvSpPr>
          <p:cNvPr id="152580" name="Rectangle 4"/>
          <p:cNvSpPr>
            <a:spLocks noGrp="1" noChangeArrowheads="1"/>
          </p:cNvSpPr>
          <p:nvPr>
            <p:ph type="ctrTitle"/>
          </p:nvPr>
        </p:nvSpPr>
        <p:spPr/>
        <p:txBody>
          <a:bodyPr/>
          <a:lstStyle/>
          <a:p>
            <a:r>
              <a:rPr lang="en-US" dirty="0"/>
              <a:t>Coaching </a:t>
            </a:r>
            <a:r>
              <a:rPr lang="en-US" dirty="0" smtClean="0"/>
              <a:t>Process</a:t>
            </a:r>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a:t>
            </a:r>
            <a:endParaRPr lang="en-AU"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0" y="548680"/>
            <a:ext cx="9144000" cy="628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68101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Skills</a:t>
            </a:r>
            <a:endParaRPr lang="en-AU" dirty="0"/>
          </a:p>
        </p:txBody>
      </p:sp>
      <p:sp>
        <p:nvSpPr>
          <p:cNvPr id="4" name="Text Placeholder 3"/>
          <p:cNvSpPr>
            <a:spLocks noGrp="1"/>
          </p:cNvSpPr>
          <p:nvPr>
            <p:ph type="body" idx="1"/>
          </p:nvPr>
        </p:nvSpPr>
        <p:spPr/>
        <p:txBody>
          <a:bodyPr/>
          <a:lstStyle/>
          <a:p>
            <a:r>
              <a:rPr lang="en-AU" dirty="0" smtClean="0"/>
              <a:t>Coaching</a:t>
            </a:r>
            <a:endParaRPr lang="en-AU"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492896"/>
            <a:ext cx="45720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901340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endParaRPr lang="en-AU"/>
          </a:p>
        </p:txBody>
      </p:sp>
      <p:sp>
        <p:nvSpPr>
          <p:cNvPr id="6" name="Content Placeholder 5"/>
          <p:cNvSpPr>
            <a:spLocks noGrp="1"/>
          </p:cNvSpPr>
          <p:nvPr>
            <p:ph sz="quarter" idx="14"/>
          </p:nvPr>
        </p:nvSpPr>
        <p:spPr/>
        <p:txBody>
          <a:bodyPr/>
          <a:lstStyle/>
          <a:p>
            <a:endParaRPr lang="en-AU"/>
          </a:p>
        </p:txBody>
      </p:sp>
      <p:sp>
        <p:nvSpPr>
          <p:cNvPr id="91138" name="Rectangle 2"/>
          <p:cNvSpPr>
            <a:spLocks noGrp="1" noChangeArrowheads="1"/>
          </p:cNvSpPr>
          <p:nvPr>
            <p:ph type="title"/>
          </p:nvPr>
        </p:nvSpPr>
        <p:spPr/>
        <p:txBody>
          <a:bodyPr/>
          <a:lstStyle/>
          <a:p>
            <a:r>
              <a:rPr lang="en-US" dirty="0" err="1"/>
              <a:t>Microskills</a:t>
            </a:r>
            <a:r>
              <a:rPr lang="en-US" dirty="0"/>
              <a:t> </a:t>
            </a:r>
            <a:r>
              <a:rPr lang="en-US" dirty="0" smtClean="0"/>
              <a:t/>
            </a:r>
            <a:br>
              <a:rPr lang="en-US" dirty="0" smtClean="0"/>
            </a:br>
            <a:r>
              <a:rPr lang="en-US" dirty="0" smtClean="0"/>
              <a:t>Hierarchy</a:t>
            </a:r>
            <a:endParaRPr lang="en-US" dirty="0"/>
          </a:p>
        </p:txBody>
      </p:sp>
      <p:pic>
        <p:nvPicPr>
          <p:cNvPr id="91139" name="Picture 3" descr="hiertrimap"/>
          <p:cNvPicPr>
            <a:picLocks noChangeAspect="1" noChangeArrowheads="1"/>
          </p:cNvPicPr>
          <p:nvPr/>
        </p:nvPicPr>
        <p:blipFill>
          <a:blip r:embed="rId2" cstate="print"/>
          <a:srcRect/>
          <a:stretch>
            <a:fillRect/>
          </a:stretch>
        </p:blipFill>
        <p:spPr bwMode="auto">
          <a:xfrm>
            <a:off x="3275857" y="5566"/>
            <a:ext cx="5868144" cy="6852434"/>
          </a:xfrm>
          <a:prstGeom prst="rect">
            <a:avLst/>
          </a:prstGeom>
          <a:noFill/>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564904"/>
            <a:ext cx="9525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24612" y="3898404"/>
            <a:ext cx="1184940" cy="369332"/>
          </a:xfrm>
          <a:prstGeom prst="rect">
            <a:avLst/>
          </a:prstGeom>
          <a:noFill/>
        </p:spPr>
        <p:txBody>
          <a:bodyPr wrap="none" rtlCol="0">
            <a:spAutoFit/>
          </a:bodyPr>
          <a:lstStyle/>
          <a:p>
            <a:r>
              <a:rPr lang="en-AU" dirty="0" smtClean="0"/>
              <a:t>Allen Ivey</a:t>
            </a:r>
            <a:endParaRPr lang="en-AU" dirty="0"/>
          </a:p>
        </p:txBody>
      </p:sp>
    </p:spTree>
    <p:extLst>
      <p:ext uri="{BB962C8B-B14F-4D97-AF65-F5344CB8AC3E}">
        <p14:creationId xmlns:p14="http://schemas.microsoft.com/office/powerpoint/2010/main" val="2148981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fade">
                                      <p:cBhvr>
                                        <p:cTn id="7" dur="2000"/>
                                        <p:tgtEl>
                                          <p:spTgt spid="91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t>Deeper Understanding</a:t>
            </a:r>
          </a:p>
        </p:txBody>
      </p:sp>
      <p:sp>
        <p:nvSpPr>
          <p:cNvPr id="139267" name="Rectangle 3"/>
          <p:cNvSpPr>
            <a:spLocks noGrp="1" noChangeArrowheads="1"/>
          </p:cNvSpPr>
          <p:nvPr>
            <p:ph sz="quarter" idx="13"/>
          </p:nvPr>
        </p:nvSpPr>
        <p:spPr>
          <a:prstGeom prst="rect">
            <a:avLst/>
          </a:prstGeom>
        </p:spPr>
        <p:txBody>
          <a:bodyPr/>
          <a:lstStyle/>
          <a:p>
            <a:r>
              <a:rPr lang="en-AU"/>
              <a:t> “No, let us speak the truth in love; so shall we fully grow up into Christ” (Ephesians 4:15,16).</a:t>
            </a:r>
          </a:p>
          <a:p>
            <a:r>
              <a:rPr lang="en-AU"/>
              <a:t>Good coaching is being able to say the truth in a way that is constructive and appropriate.</a:t>
            </a:r>
            <a:r>
              <a:rPr lang="en-US"/>
              <a:t> </a:t>
            </a:r>
          </a:p>
        </p:txBody>
      </p:sp>
    </p:spTree>
    <p:extLst>
      <p:ext uri="{BB962C8B-B14F-4D97-AF65-F5344CB8AC3E}">
        <p14:creationId xmlns:p14="http://schemas.microsoft.com/office/powerpoint/2010/main" val="7910942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9266"/>
                                        </p:tgtEl>
                                        <p:attrNameLst>
                                          <p:attrName>style.visibility</p:attrName>
                                        </p:attrNameLst>
                                      </p:cBhvr>
                                      <p:to>
                                        <p:strVal val="visible"/>
                                      </p:to>
                                    </p:set>
                                    <p:animEffect transition="in" filter="fade">
                                      <p:cBhvr>
                                        <p:cTn id="7" dur="2000"/>
                                        <p:tgtEl>
                                          <p:spTgt spid="1392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9267">
                                            <p:txEl>
                                              <p:pRg st="0" end="0"/>
                                            </p:txEl>
                                          </p:spTgt>
                                        </p:tgtEl>
                                        <p:attrNameLst>
                                          <p:attrName>style.visibility</p:attrName>
                                        </p:attrNameLst>
                                      </p:cBhvr>
                                      <p:to>
                                        <p:strVal val="visible"/>
                                      </p:to>
                                    </p:set>
                                    <p:animEffect transition="in" filter="fade">
                                      <p:cBhvr>
                                        <p:cTn id="12" dur="2000"/>
                                        <p:tgtEl>
                                          <p:spTgt spid="1392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9267">
                                            <p:txEl>
                                              <p:pRg st="1" end="1"/>
                                            </p:txEl>
                                          </p:spTgt>
                                        </p:tgtEl>
                                        <p:attrNameLst>
                                          <p:attrName>style.visibility</p:attrName>
                                        </p:attrNameLst>
                                      </p:cBhvr>
                                      <p:to>
                                        <p:strVal val="visible"/>
                                      </p:to>
                                    </p:set>
                                    <p:animEffect transition="in" filter="fade">
                                      <p:cBhvr>
                                        <p:cTn id="17" dur="2000"/>
                                        <p:tgtEl>
                                          <p:spTgt spid="139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p:bldP spid="139267"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t>Deeper Understanding</a:t>
            </a:r>
          </a:p>
        </p:txBody>
      </p:sp>
      <p:sp>
        <p:nvSpPr>
          <p:cNvPr id="140291" name="Rectangle 3"/>
          <p:cNvSpPr>
            <a:spLocks noGrp="1" noChangeArrowheads="1"/>
          </p:cNvSpPr>
          <p:nvPr>
            <p:ph sz="quarter" idx="13"/>
          </p:nvPr>
        </p:nvSpPr>
        <p:spPr>
          <a:prstGeom prst="rect">
            <a:avLst/>
          </a:prstGeom>
        </p:spPr>
        <p:txBody>
          <a:bodyPr/>
          <a:lstStyle/>
          <a:p>
            <a:r>
              <a:rPr lang="en-AU"/>
              <a:t>The skill, ‘deeper understanding’ is the skill of helping another person to see themselves as others see them. Through deeper understanding you communicate to another person what they do not see or experience about themselves very clearly.</a:t>
            </a:r>
            <a:r>
              <a:rPr lang="en-US"/>
              <a:t> </a:t>
            </a:r>
          </a:p>
        </p:txBody>
      </p:sp>
    </p:spTree>
    <p:extLst>
      <p:ext uri="{BB962C8B-B14F-4D97-AF65-F5344CB8AC3E}">
        <p14:creationId xmlns:p14="http://schemas.microsoft.com/office/powerpoint/2010/main" val="7294324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40290"/>
                                        </p:tgtEl>
                                        <p:attrNameLst>
                                          <p:attrName>style.visibility</p:attrName>
                                        </p:attrNameLst>
                                      </p:cBhvr>
                                      <p:to>
                                        <p:strVal val="visible"/>
                                      </p:to>
                                    </p:set>
                                    <p:animEffect transition="in" filter="fade">
                                      <p:cBhvr>
                                        <p:cTn id="7" dur="1000">
                                          <p:stCondLst>
                                            <p:cond delay="0"/>
                                          </p:stCondLst>
                                        </p:cTn>
                                        <p:tgtEl>
                                          <p:spTgt spid="140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40291">
                                            <p:txEl>
                                              <p:pRg st="0" end="0"/>
                                            </p:txEl>
                                          </p:spTgt>
                                        </p:tgtEl>
                                        <p:attrNameLst>
                                          <p:attrName>style.visibility</p:attrName>
                                        </p:attrNameLst>
                                      </p:cBhvr>
                                      <p:to>
                                        <p:strVal val="visible"/>
                                      </p:to>
                                    </p:set>
                                    <p:animEffect transition="in" filter="fade">
                                      <p:cBhvr>
                                        <p:cTn id="12" dur="500">
                                          <p:stCondLst>
                                            <p:cond delay="0"/>
                                          </p:stCondLst>
                                        </p:cTn>
                                        <p:tgtEl>
                                          <p:spTgt spid="140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P spid="14029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Reasons For Coaching</a:t>
            </a:r>
            <a:endParaRPr lang="en-AU" dirty="0"/>
          </a:p>
        </p:txBody>
      </p:sp>
      <p:sp>
        <p:nvSpPr>
          <p:cNvPr id="3" name="Content Placeholder 2"/>
          <p:cNvSpPr>
            <a:spLocks noGrp="1"/>
          </p:cNvSpPr>
          <p:nvPr>
            <p:ph sz="quarter" idx="13"/>
          </p:nvPr>
        </p:nvSpPr>
        <p:spPr/>
        <p:txBody>
          <a:bodyPr>
            <a:normAutofit/>
          </a:bodyPr>
          <a:lstStyle/>
          <a:p>
            <a:pPr marL="457200" indent="-457200">
              <a:buFont typeface="+mj-lt"/>
              <a:buAutoNum type="arabicPeriod"/>
            </a:pPr>
            <a:r>
              <a:rPr lang="en-AU" dirty="0" smtClean="0"/>
              <a:t>Burnout: 23% </a:t>
            </a:r>
            <a:r>
              <a:rPr lang="en-AU" dirty="0" smtClean="0"/>
              <a:t>church </a:t>
            </a:r>
            <a:r>
              <a:rPr lang="en-AU" dirty="0"/>
              <a:t>l</a:t>
            </a:r>
            <a:r>
              <a:rPr lang="en-AU" dirty="0" smtClean="0"/>
              <a:t>eaders </a:t>
            </a:r>
            <a:r>
              <a:rPr lang="en-AU" dirty="0" smtClean="0"/>
              <a:t>in Australia are </a:t>
            </a:r>
            <a:r>
              <a:rPr lang="en-AU" dirty="0" smtClean="0"/>
              <a:t>burnout. NCLS</a:t>
            </a:r>
          </a:p>
          <a:p>
            <a:pPr marL="457200" indent="-457200">
              <a:buFont typeface="+mj-lt"/>
              <a:buAutoNum type="arabicPeriod"/>
            </a:pPr>
            <a:r>
              <a:rPr lang="en-AU" dirty="0" smtClean="0"/>
              <a:t>Depressed: 1/3 of ministers experience work related depression and feel lonely. CRA 2007</a:t>
            </a:r>
          </a:p>
          <a:p>
            <a:pPr marL="457200" indent="-457200">
              <a:buFont typeface="+mj-lt"/>
              <a:buAutoNum type="arabicPeriod"/>
            </a:pPr>
            <a:r>
              <a:rPr lang="en-AU" dirty="0" smtClean="0"/>
              <a:t>Untapped Resource: 30% of the congregation do 80% of the work.</a:t>
            </a:r>
          </a:p>
          <a:p>
            <a:pPr marL="457200" indent="-457200">
              <a:buFont typeface="+mj-lt"/>
              <a:buAutoNum type="arabicPeriod"/>
            </a:pPr>
            <a:r>
              <a:rPr lang="en-AU" dirty="0" smtClean="0"/>
              <a:t>Lack of Implementation: 60% Failure to execute.</a:t>
            </a:r>
          </a:p>
          <a:p>
            <a:pPr marL="457200" indent="-457200">
              <a:buFont typeface="+mj-lt"/>
              <a:buAutoNum type="arabicPeriod"/>
            </a:pPr>
            <a:r>
              <a:rPr lang="en-AU" dirty="0" smtClean="0"/>
              <a:t>Giftedness: Finding Work Effectiveness &amp;  Satisfaction.</a:t>
            </a:r>
          </a:p>
          <a:p>
            <a:pPr marL="0" indent="0">
              <a:buNone/>
            </a:pPr>
            <a:endParaRPr lang="en-AU" dirty="0" smtClean="0"/>
          </a:p>
          <a:p>
            <a:pPr marL="457200" indent="-457200">
              <a:buFont typeface="+mj-lt"/>
              <a:buAutoNum type="arabicPeriod"/>
            </a:pPr>
            <a:endParaRPr lang="en-AU" dirty="0" smtClean="0"/>
          </a:p>
          <a:p>
            <a:pPr marL="457200" indent="-457200">
              <a:buFont typeface="+mj-lt"/>
              <a:buAutoNum type="arabicPeriod"/>
            </a:pPr>
            <a:endParaRPr lang="en-AU" dirty="0" smtClean="0"/>
          </a:p>
          <a:p>
            <a:pPr marL="457200" indent="-457200">
              <a:buFont typeface="+mj-lt"/>
              <a:buAutoNum type="arabicPeriod"/>
            </a:pPr>
            <a:endParaRPr lang="en-AU" dirty="0"/>
          </a:p>
        </p:txBody>
      </p:sp>
    </p:spTree>
    <p:extLst>
      <p:ext uri="{BB962C8B-B14F-4D97-AF65-F5344CB8AC3E}">
        <p14:creationId xmlns:p14="http://schemas.microsoft.com/office/powerpoint/2010/main" val="3779959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5" name="Rectangle 3"/>
          <p:cNvSpPr>
            <a:spLocks noGrp="1" noChangeArrowheads="1"/>
          </p:cNvSpPr>
          <p:nvPr>
            <p:ph idx="4294967295"/>
          </p:nvPr>
        </p:nvSpPr>
        <p:spPr>
          <a:xfrm>
            <a:off x="457200" y="1481328"/>
            <a:ext cx="8229600" cy="4525963"/>
          </a:xfrm>
          <a:prstGeom prst="rect">
            <a:avLst/>
          </a:prstGeom>
        </p:spPr>
        <p:txBody>
          <a:bodyPr/>
          <a:lstStyle/>
          <a:p>
            <a:pPr>
              <a:lnSpc>
                <a:spcPct val="90000"/>
              </a:lnSpc>
            </a:pPr>
            <a:r>
              <a:rPr lang="en-AU" sz="2800" i="1" dirty="0" smtClean="0"/>
              <a:t>(</a:t>
            </a:r>
            <a:r>
              <a:rPr lang="en-AU" sz="2800" i="1" dirty="0" err="1" smtClean="0"/>
              <a:t>coachee</a:t>
            </a:r>
            <a:r>
              <a:rPr lang="en-AU" sz="2800" i="1" dirty="0" smtClean="0"/>
              <a:t> </a:t>
            </a:r>
            <a:r>
              <a:rPr lang="en-AU" sz="2800" i="1" dirty="0"/>
              <a:t>Disclosure)</a:t>
            </a:r>
            <a:endParaRPr lang="en-AU" sz="2800" dirty="0"/>
          </a:p>
          <a:p>
            <a:pPr>
              <a:lnSpc>
                <a:spcPct val="90000"/>
              </a:lnSpc>
            </a:pPr>
            <a:r>
              <a:rPr lang="en-AU" sz="2800" dirty="0" err="1" smtClean="0"/>
              <a:t>coachee</a:t>
            </a:r>
            <a:r>
              <a:rPr lang="en-AU" sz="2800" dirty="0" smtClean="0"/>
              <a:t>: </a:t>
            </a:r>
            <a:r>
              <a:rPr lang="en-AU" sz="2800" dirty="0"/>
              <a:t>“I don’t know what’s happening in our group. I think I try as hard as everyone else, But still don’t feel like part of the group. I don’t seem to fit at all. </a:t>
            </a:r>
            <a:endParaRPr lang="en-AU" sz="2800" i="1" dirty="0"/>
          </a:p>
          <a:p>
            <a:pPr>
              <a:lnSpc>
                <a:spcPct val="90000"/>
              </a:lnSpc>
            </a:pPr>
            <a:r>
              <a:rPr lang="en-AU" sz="2800" i="1" dirty="0"/>
              <a:t>	</a:t>
            </a:r>
          </a:p>
          <a:p>
            <a:pPr>
              <a:lnSpc>
                <a:spcPct val="90000"/>
              </a:lnSpc>
            </a:pPr>
            <a:r>
              <a:rPr lang="en-AU" sz="2800" i="1" dirty="0"/>
              <a:t>(Basic Understanding Response) </a:t>
            </a:r>
            <a:endParaRPr lang="en-AU" sz="2800" dirty="0"/>
          </a:p>
          <a:p>
            <a:pPr>
              <a:lnSpc>
                <a:spcPct val="90000"/>
              </a:lnSpc>
            </a:pPr>
            <a:r>
              <a:rPr lang="en-AU" sz="2800" dirty="0"/>
              <a:t>Coach: “It’s frustrating and depressing. You put in as much effort as everyone else, but it doesn’t seem to pay off.”</a:t>
            </a:r>
            <a:endParaRPr lang="en-US" sz="2800" dirty="0"/>
          </a:p>
        </p:txBody>
      </p:sp>
      <p:sp>
        <p:nvSpPr>
          <p:cNvPr id="141314" name="Rectangle 2"/>
          <p:cNvSpPr>
            <a:spLocks noGrp="1" noChangeArrowheads="1"/>
          </p:cNvSpPr>
          <p:nvPr>
            <p:ph type="title"/>
          </p:nvPr>
        </p:nvSpPr>
        <p:spPr/>
        <p:txBody>
          <a:bodyPr>
            <a:normAutofit/>
          </a:bodyPr>
          <a:lstStyle/>
          <a:p>
            <a:r>
              <a:rPr lang="en-US"/>
              <a:t>Basic Understanding Dialogue</a:t>
            </a:r>
          </a:p>
        </p:txBody>
      </p:sp>
    </p:spTree>
    <p:extLst>
      <p:ext uri="{BB962C8B-B14F-4D97-AF65-F5344CB8AC3E}">
        <p14:creationId xmlns:p14="http://schemas.microsoft.com/office/powerpoint/2010/main" val="23707648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1314"/>
                                        </p:tgtEl>
                                        <p:attrNameLst>
                                          <p:attrName>style.visibility</p:attrName>
                                        </p:attrNameLst>
                                      </p:cBhvr>
                                      <p:to>
                                        <p:strVal val="visible"/>
                                      </p:to>
                                    </p:set>
                                    <p:animEffect transition="in" filter="fade">
                                      <p:cBhvr>
                                        <p:cTn id="7" dur="2000"/>
                                        <p:tgtEl>
                                          <p:spTgt spid="1413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1315">
                                            <p:txEl>
                                              <p:pRg st="0" end="0"/>
                                            </p:txEl>
                                          </p:spTgt>
                                        </p:tgtEl>
                                        <p:attrNameLst>
                                          <p:attrName>style.visibility</p:attrName>
                                        </p:attrNameLst>
                                      </p:cBhvr>
                                      <p:to>
                                        <p:strVal val="visible"/>
                                      </p:to>
                                    </p:set>
                                    <p:animEffect transition="in" filter="fade">
                                      <p:cBhvr>
                                        <p:cTn id="12" dur="2000"/>
                                        <p:tgtEl>
                                          <p:spTgt spid="1413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1315">
                                            <p:txEl>
                                              <p:pRg st="1" end="1"/>
                                            </p:txEl>
                                          </p:spTgt>
                                        </p:tgtEl>
                                        <p:attrNameLst>
                                          <p:attrName>style.visibility</p:attrName>
                                        </p:attrNameLst>
                                      </p:cBhvr>
                                      <p:to>
                                        <p:strVal val="visible"/>
                                      </p:to>
                                    </p:set>
                                    <p:animEffect transition="in" filter="fade">
                                      <p:cBhvr>
                                        <p:cTn id="17" dur="2000"/>
                                        <p:tgtEl>
                                          <p:spTgt spid="1413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1315">
                                            <p:txEl>
                                              <p:pRg st="2" end="2"/>
                                            </p:txEl>
                                          </p:spTgt>
                                        </p:tgtEl>
                                        <p:attrNameLst>
                                          <p:attrName>style.visibility</p:attrName>
                                        </p:attrNameLst>
                                      </p:cBhvr>
                                      <p:to>
                                        <p:strVal val="visible"/>
                                      </p:to>
                                    </p:set>
                                    <p:animEffect transition="in" filter="fade">
                                      <p:cBhvr>
                                        <p:cTn id="22" dur="2000"/>
                                        <p:tgtEl>
                                          <p:spTgt spid="1413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1315">
                                            <p:txEl>
                                              <p:pRg st="3" end="3"/>
                                            </p:txEl>
                                          </p:spTgt>
                                        </p:tgtEl>
                                        <p:attrNameLst>
                                          <p:attrName>style.visibility</p:attrName>
                                        </p:attrNameLst>
                                      </p:cBhvr>
                                      <p:to>
                                        <p:strVal val="visible"/>
                                      </p:to>
                                    </p:set>
                                    <p:animEffect transition="in" filter="fade">
                                      <p:cBhvr>
                                        <p:cTn id="27" dur="2000"/>
                                        <p:tgtEl>
                                          <p:spTgt spid="1413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1315">
                                            <p:txEl>
                                              <p:pRg st="4" end="4"/>
                                            </p:txEl>
                                          </p:spTgt>
                                        </p:tgtEl>
                                        <p:attrNameLst>
                                          <p:attrName>style.visibility</p:attrName>
                                        </p:attrNameLst>
                                      </p:cBhvr>
                                      <p:to>
                                        <p:strVal val="visible"/>
                                      </p:to>
                                    </p:set>
                                    <p:animEffect transition="in" filter="fade">
                                      <p:cBhvr>
                                        <p:cTn id="32" dur="2000"/>
                                        <p:tgtEl>
                                          <p:spTgt spid="141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p:bldP spid="141314" grpId="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9" name="Rectangle 3"/>
          <p:cNvSpPr>
            <a:spLocks noGrp="1" noChangeArrowheads="1"/>
          </p:cNvSpPr>
          <p:nvPr>
            <p:ph idx="4294967295"/>
          </p:nvPr>
        </p:nvSpPr>
        <p:spPr>
          <a:xfrm>
            <a:off x="457200" y="1481328"/>
            <a:ext cx="8229600" cy="4525963"/>
          </a:xfrm>
          <a:prstGeom prst="rect">
            <a:avLst/>
          </a:prstGeom>
        </p:spPr>
        <p:txBody>
          <a:bodyPr/>
          <a:lstStyle/>
          <a:p>
            <a:pPr>
              <a:lnSpc>
                <a:spcPct val="90000"/>
              </a:lnSpc>
            </a:pPr>
            <a:r>
              <a:rPr lang="en-AU" sz="2800" dirty="0" err="1" smtClean="0"/>
              <a:t>coachee</a:t>
            </a:r>
            <a:r>
              <a:rPr lang="en-AU" sz="2800" dirty="0" smtClean="0"/>
              <a:t>: </a:t>
            </a:r>
            <a:r>
              <a:rPr lang="en-AU" sz="2800" dirty="0"/>
              <a:t>I don’t form relationships as easily as the rest of them. It’s probably my own fault, but all my work seems to go down the drain. I don’t know what else to do.”</a:t>
            </a:r>
            <a:endParaRPr lang="en-AU" sz="2800" i="1" dirty="0"/>
          </a:p>
          <a:p>
            <a:pPr>
              <a:lnSpc>
                <a:spcPct val="90000"/>
              </a:lnSpc>
            </a:pPr>
            <a:r>
              <a:rPr lang="en-AU" sz="2800" i="1" dirty="0"/>
              <a:t>(Deeper Understanding Response) </a:t>
            </a:r>
            <a:endParaRPr lang="en-AU" sz="2800" dirty="0"/>
          </a:p>
          <a:p>
            <a:pPr>
              <a:lnSpc>
                <a:spcPct val="90000"/>
              </a:lnSpc>
            </a:pPr>
            <a:r>
              <a:rPr lang="en-AU" sz="2800" dirty="0"/>
              <a:t>Coach: “It’s discouraging to put so much effort and still feel that you’re not getting anywhere. It almost sounds to me as if you’re beginning to feel a little bit sorry for yourself and that might be making things seem even more impossible.” </a:t>
            </a:r>
            <a:endParaRPr lang="en-US" sz="2800" dirty="0"/>
          </a:p>
        </p:txBody>
      </p:sp>
      <p:sp>
        <p:nvSpPr>
          <p:cNvPr id="142338" name="Rectangle 2"/>
          <p:cNvSpPr>
            <a:spLocks noGrp="1" noChangeArrowheads="1"/>
          </p:cNvSpPr>
          <p:nvPr>
            <p:ph type="title"/>
          </p:nvPr>
        </p:nvSpPr>
        <p:spPr/>
        <p:txBody>
          <a:bodyPr>
            <a:normAutofit/>
          </a:bodyPr>
          <a:lstStyle/>
          <a:p>
            <a:r>
              <a:rPr lang="en-US"/>
              <a:t>Deeper Understanding - Dialogue</a:t>
            </a:r>
          </a:p>
        </p:txBody>
      </p:sp>
    </p:spTree>
    <p:extLst>
      <p:ext uri="{BB962C8B-B14F-4D97-AF65-F5344CB8AC3E}">
        <p14:creationId xmlns:p14="http://schemas.microsoft.com/office/powerpoint/2010/main" val="27436431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2338"/>
                                        </p:tgtEl>
                                        <p:attrNameLst>
                                          <p:attrName>style.visibility</p:attrName>
                                        </p:attrNameLst>
                                      </p:cBhvr>
                                      <p:to>
                                        <p:strVal val="visible"/>
                                      </p:to>
                                    </p:set>
                                    <p:animEffect transition="in" filter="fade">
                                      <p:cBhvr>
                                        <p:cTn id="7" dur="2000"/>
                                        <p:tgtEl>
                                          <p:spTgt spid="1423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2339">
                                            <p:txEl>
                                              <p:pRg st="0" end="0"/>
                                            </p:txEl>
                                          </p:spTgt>
                                        </p:tgtEl>
                                        <p:attrNameLst>
                                          <p:attrName>style.visibility</p:attrName>
                                        </p:attrNameLst>
                                      </p:cBhvr>
                                      <p:to>
                                        <p:strVal val="visible"/>
                                      </p:to>
                                    </p:set>
                                    <p:animEffect transition="in" filter="fade">
                                      <p:cBhvr>
                                        <p:cTn id="12" dur="2000"/>
                                        <p:tgtEl>
                                          <p:spTgt spid="1423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2339">
                                            <p:txEl>
                                              <p:pRg st="1" end="1"/>
                                            </p:txEl>
                                          </p:spTgt>
                                        </p:tgtEl>
                                        <p:attrNameLst>
                                          <p:attrName>style.visibility</p:attrName>
                                        </p:attrNameLst>
                                      </p:cBhvr>
                                      <p:to>
                                        <p:strVal val="visible"/>
                                      </p:to>
                                    </p:set>
                                    <p:animEffect transition="in" filter="fade">
                                      <p:cBhvr>
                                        <p:cTn id="17" dur="2000"/>
                                        <p:tgtEl>
                                          <p:spTgt spid="1423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2339">
                                            <p:txEl>
                                              <p:pRg st="2" end="2"/>
                                            </p:txEl>
                                          </p:spTgt>
                                        </p:tgtEl>
                                        <p:attrNameLst>
                                          <p:attrName>style.visibility</p:attrName>
                                        </p:attrNameLst>
                                      </p:cBhvr>
                                      <p:to>
                                        <p:strVal val="visible"/>
                                      </p:to>
                                    </p:set>
                                    <p:animEffect transition="in" filter="fade">
                                      <p:cBhvr>
                                        <p:cTn id="22" dur="2000"/>
                                        <p:tgtEl>
                                          <p:spTgt spid="142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P spid="142338" grpId="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t>Confrontation</a:t>
            </a:r>
          </a:p>
        </p:txBody>
      </p:sp>
      <p:sp>
        <p:nvSpPr>
          <p:cNvPr id="143363" name="Rectangle 3"/>
          <p:cNvSpPr>
            <a:spLocks noGrp="1" noChangeArrowheads="1"/>
          </p:cNvSpPr>
          <p:nvPr>
            <p:ph sz="quarter" idx="13"/>
          </p:nvPr>
        </p:nvSpPr>
        <p:spPr>
          <a:prstGeom prst="rect">
            <a:avLst/>
          </a:prstGeom>
        </p:spPr>
        <p:txBody>
          <a:bodyPr/>
          <a:lstStyle/>
          <a:p>
            <a:r>
              <a:rPr lang="en-AU" dirty="0"/>
              <a:t>On occasions, following a moment of “deeper understand” you as a coach will decide to confront your </a:t>
            </a:r>
            <a:r>
              <a:rPr lang="en-AU" dirty="0" err="1" smtClean="0"/>
              <a:t>coachee</a:t>
            </a:r>
            <a:r>
              <a:rPr lang="en-AU" dirty="0" smtClean="0"/>
              <a:t> </a:t>
            </a:r>
            <a:r>
              <a:rPr lang="en-AU" dirty="0"/>
              <a:t>with their new insight. You will summarize their discovery but in a way that also challenges them to act on it. </a:t>
            </a:r>
            <a:endParaRPr lang="en-US" dirty="0"/>
          </a:p>
        </p:txBody>
      </p:sp>
    </p:spTree>
    <p:extLst>
      <p:ext uri="{BB962C8B-B14F-4D97-AF65-F5344CB8AC3E}">
        <p14:creationId xmlns:p14="http://schemas.microsoft.com/office/powerpoint/2010/main" val="4996178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62"/>
                                        </p:tgtEl>
                                        <p:attrNameLst>
                                          <p:attrName>style.visibility</p:attrName>
                                        </p:attrNameLst>
                                      </p:cBhvr>
                                      <p:to>
                                        <p:strVal val="visible"/>
                                      </p:to>
                                    </p:set>
                                    <p:animEffect transition="in" filter="fade">
                                      <p:cBhvr>
                                        <p:cTn id="7" dur="2000"/>
                                        <p:tgtEl>
                                          <p:spTgt spid="1433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63">
                                            <p:txEl>
                                              <p:pRg st="0" end="0"/>
                                            </p:txEl>
                                          </p:spTgt>
                                        </p:tgtEl>
                                        <p:attrNameLst>
                                          <p:attrName>style.visibility</p:attrName>
                                        </p:attrNameLst>
                                      </p:cBhvr>
                                      <p:to>
                                        <p:strVal val="visible"/>
                                      </p:to>
                                    </p:set>
                                    <p:animEffect transition="in" filter="fade">
                                      <p:cBhvr>
                                        <p:cTn id="12" dur="2000"/>
                                        <p:tgtEl>
                                          <p:spTgt spid="143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p:bldP spid="143363"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t>Confronting Dialogue</a:t>
            </a:r>
          </a:p>
        </p:txBody>
      </p:sp>
      <p:sp>
        <p:nvSpPr>
          <p:cNvPr id="146435" name="Rectangle 3"/>
          <p:cNvSpPr>
            <a:spLocks noGrp="1" noChangeArrowheads="1"/>
          </p:cNvSpPr>
          <p:nvPr>
            <p:ph sz="quarter" idx="13"/>
          </p:nvPr>
        </p:nvSpPr>
        <p:spPr>
          <a:prstGeom prst="rect">
            <a:avLst/>
          </a:prstGeom>
        </p:spPr>
        <p:txBody>
          <a:bodyPr/>
          <a:lstStyle/>
          <a:p>
            <a:r>
              <a:rPr lang="en-AU" i="1" dirty="0"/>
              <a:t>(Confronting Response)</a:t>
            </a:r>
            <a:endParaRPr lang="en-AU" dirty="0"/>
          </a:p>
          <a:p>
            <a:r>
              <a:rPr lang="en-AU" dirty="0" err="1" smtClean="0"/>
              <a:t>coachee</a:t>
            </a:r>
            <a:r>
              <a:rPr lang="en-AU" dirty="0" smtClean="0"/>
              <a:t>: </a:t>
            </a:r>
            <a:r>
              <a:rPr lang="en-AU" dirty="0"/>
              <a:t>“I tend to get easily discouraged when people criticize me. Well I guess it’s my own fault.</a:t>
            </a:r>
          </a:p>
          <a:p>
            <a:r>
              <a:rPr lang="en-AU" dirty="0"/>
              <a:t>Coach: “So might it not be a good idea to make some changes in the way you handle other people’s criticism?” Would you like to do some work on that with me?”</a:t>
            </a:r>
            <a:endParaRPr lang="en-US" dirty="0"/>
          </a:p>
        </p:txBody>
      </p:sp>
    </p:spTree>
    <p:extLst>
      <p:ext uri="{BB962C8B-B14F-4D97-AF65-F5344CB8AC3E}">
        <p14:creationId xmlns:p14="http://schemas.microsoft.com/office/powerpoint/2010/main" val="10170654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6434"/>
                                        </p:tgtEl>
                                        <p:attrNameLst>
                                          <p:attrName>style.visibility</p:attrName>
                                        </p:attrNameLst>
                                      </p:cBhvr>
                                      <p:to>
                                        <p:strVal val="visible"/>
                                      </p:to>
                                    </p:set>
                                    <p:animEffect transition="in" filter="fade">
                                      <p:cBhvr>
                                        <p:cTn id="7" dur="2000"/>
                                        <p:tgtEl>
                                          <p:spTgt spid="1464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6435">
                                            <p:txEl>
                                              <p:pRg st="0" end="0"/>
                                            </p:txEl>
                                          </p:spTgt>
                                        </p:tgtEl>
                                        <p:attrNameLst>
                                          <p:attrName>style.visibility</p:attrName>
                                        </p:attrNameLst>
                                      </p:cBhvr>
                                      <p:to>
                                        <p:strVal val="visible"/>
                                      </p:to>
                                    </p:set>
                                    <p:animEffect transition="in" filter="fade">
                                      <p:cBhvr>
                                        <p:cTn id="12" dur="2000"/>
                                        <p:tgtEl>
                                          <p:spTgt spid="1464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6435">
                                            <p:txEl>
                                              <p:pRg st="1" end="1"/>
                                            </p:txEl>
                                          </p:spTgt>
                                        </p:tgtEl>
                                        <p:attrNameLst>
                                          <p:attrName>style.visibility</p:attrName>
                                        </p:attrNameLst>
                                      </p:cBhvr>
                                      <p:to>
                                        <p:strVal val="visible"/>
                                      </p:to>
                                    </p:set>
                                    <p:animEffect transition="in" filter="fade">
                                      <p:cBhvr>
                                        <p:cTn id="17" dur="2000"/>
                                        <p:tgtEl>
                                          <p:spTgt spid="1464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6435">
                                            <p:txEl>
                                              <p:pRg st="2" end="2"/>
                                            </p:txEl>
                                          </p:spTgt>
                                        </p:tgtEl>
                                        <p:attrNameLst>
                                          <p:attrName>style.visibility</p:attrName>
                                        </p:attrNameLst>
                                      </p:cBhvr>
                                      <p:to>
                                        <p:strVal val="visible"/>
                                      </p:to>
                                    </p:set>
                                    <p:animEffect transition="in" filter="fade">
                                      <p:cBhvr>
                                        <p:cTn id="22" dur="2000"/>
                                        <p:tgtEl>
                                          <p:spTgt spid="146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p:bldP spid="146435"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dirty="0"/>
              <a:t>Guidelines for Confrontation</a:t>
            </a:r>
          </a:p>
        </p:txBody>
      </p:sp>
      <p:sp>
        <p:nvSpPr>
          <p:cNvPr id="145411" name="Rectangle 3"/>
          <p:cNvSpPr>
            <a:spLocks noGrp="1" noChangeArrowheads="1"/>
          </p:cNvSpPr>
          <p:nvPr>
            <p:ph sz="quarter" idx="13"/>
          </p:nvPr>
        </p:nvSpPr>
        <p:spPr>
          <a:prstGeom prst="rect">
            <a:avLst/>
          </a:prstGeom>
        </p:spPr>
        <p:txBody>
          <a:bodyPr>
            <a:normAutofit lnSpcReduction="10000"/>
          </a:bodyPr>
          <a:lstStyle/>
          <a:p>
            <a:pPr>
              <a:lnSpc>
                <a:spcPct val="90000"/>
              </a:lnSpc>
              <a:buFont typeface="Wingdings" pitchFamily="2" charset="2"/>
              <a:buNone/>
            </a:pPr>
            <a:r>
              <a:rPr lang="en-AU" sz="2800"/>
              <a:t>1. Don’t forget plenty of basic, accurate understanding. </a:t>
            </a:r>
          </a:p>
          <a:p>
            <a:pPr>
              <a:lnSpc>
                <a:spcPct val="90000"/>
              </a:lnSpc>
              <a:buFont typeface="Wingdings" pitchFamily="2" charset="2"/>
              <a:buNone/>
            </a:pPr>
            <a:r>
              <a:rPr lang="en-AU" sz="2800"/>
              <a:t>2. Be tentative. </a:t>
            </a:r>
          </a:p>
          <a:p>
            <a:pPr>
              <a:lnSpc>
                <a:spcPct val="90000"/>
              </a:lnSpc>
              <a:buFont typeface="Wingdings" pitchFamily="2" charset="2"/>
              <a:buNone/>
            </a:pPr>
            <a:r>
              <a:rPr lang="en-AU" sz="2800"/>
              <a:t>3. Know why you are confronting. </a:t>
            </a:r>
          </a:p>
          <a:p>
            <a:pPr>
              <a:lnSpc>
                <a:spcPct val="90000"/>
              </a:lnSpc>
              <a:buFont typeface="Wingdings" pitchFamily="2" charset="2"/>
              <a:buNone/>
            </a:pPr>
            <a:r>
              <a:rPr lang="en-AU" sz="2800"/>
              <a:t>4. Don’t confront until you have earned the right. </a:t>
            </a:r>
          </a:p>
          <a:p>
            <a:pPr>
              <a:lnSpc>
                <a:spcPct val="90000"/>
              </a:lnSpc>
              <a:buFont typeface="Wingdings" pitchFamily="2" charset="2"/>
              <a:buNone/>
            </a:pPr>
            <a:r>
              <a:rPr lang="en-AU" sz="2800"/>
              <a:t>5. Don’t gang up on a person. </a:t>
            </a:r>
          </a:p>
          <a:p>
            <a:pPr>
              <a:lnSpc>
                <a:spcPct val="90000"/>
              </a:lnSpc>
              <a:buFont typeface="Wingdings" pitchFamily="2" charset="2"/>
              <a:buNone/>
            </a:pPr>
            <a:r>
              <a:rPr lang="en-AU" sz="2800"/>
              <a:t>6. Be concrete, don’t waffle. </a:t>
            </a:r>
          </a:p>
          <a:p>
            <a:pPr>
              <a:lnSpc>
                <a:spcPct val="90000"/>
              </a:lnSpc>
              <a:buFont typeface="Wingdings" pitchFamily="2" charset="2"/>
              <a:buNone/>
            </a:pPr>
            <a:r>
              <a:rPr lang="en-AU" sz="2800"/>
              <a:t>7. Don’t confront with only non-verbal hints. </a:t>
            </a:r>
          </a:p>
          <a:p>
            <a:pPr>
              <a:lnSpc>
                <a:spcPct val="90000"/>
              </a:lnSpc>
              <a:buFont typeface="Wingdings" pitchFamily="2" charset="2"/>
              <a:buNone/>
            </a:pPr>
            <a:r>
              <a:rPr lang="en-AU" sz="2800"/>
              <a:t>8. Confront only for the right reasons.</a:t>
            </a:r>
            <a:endParaRPr lang="en-US" sz="2800"/>
          </a:p>
        </p:txBody>
      </p:sp>
    </p:spTree>
    <p:extLst>
      <p:ext uri="{BB962C8B-B14F-4D97-AF65-F5344CB8AC3E}">
        <p14:creationId xmlns:p14="http://schemas.microsoft.com/office/powerpoint/2010/main" val="7427825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5410"/>
                                        </p:tgtEl>
                                        <p:attrNameLst>
                                          <p:attrName>style.visibility</p:attrName>
                                        </p:attrNameLst>
                                      </p:cBhvr>
                                      <p:to>
                                        <p:strVal val="visible"/>
                                      </p:to>
                                    </p:set>
                                    <p:animEffect transition="in" filter="fade">
                                      <p:cBhvr>
                                        <p:cTn id="7" dur="2000"/>
                                        <p:tgtEl>
                                          <p:spTgt spid="1454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5411">
                                            <p:txEl>
                                              <p:pRg st="0" end="0"/>
                                            </p:txEl>
                                          </p:spTgt>
                                        </p:tgtEl>
                                        <p:attrNameLst>
                                          <p:attrName>style.visibility</p:attrName>
                                        </p:attrNameLst>
                                      </p:cBhvr>
                                      <p:to>
                                        <p:strVal val="visible"/>
                                      </p:to>
                                    </p:set>
                                    <p:animEffect transition="in" filter="fade">
                                      <p:cBhvr>
                                        <p:cTn id="12" dur="2000"/>
                                        <p:tgtEl>
                                          <p:spTgt spid="1454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5411">
                                            <p:txEl>
                                              <p:pRg st="1" end="1"/>
                                            </p:txEl>
                                          </p:spTgt>
                                        </p:tgtEl>
                                        <p:attrNameLst>
                                          <p:attrName>style.visibility</p:attrName>
                                        </p:attrNameLst>
                                      </p:cBhvr>
                                      <p:to>
                                        <p:strVal val="visible"/>
                                      </p:to>
                                    </p:set>
                                    <p:animEffect transition="in" filter="fade">
                                      <p:cBhvr>
                                        <p:cTn id="17" dur="2000"/>
                                        <p:tgtEl>
                                          <p:spTgt spid="1454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5411">
                                            <p:txEl>
                                              <p:pRg st="2" end="2"/>
                                            </p:txEl>
                                          </p:spTgt>
                                        </p:tgtEl>
                                        <p:attrNameLst>
                                          <p:attrName>style.visibility</p:attrName>
                                        </p:attrNameLst>
                                      </p:cBhvr>
                                      <p:to>
                                        <p:strVal val="visible"/>
                                      </p:to>
                                    </p:set>
                                    <p:animEffect transition="in" filter="fade">
                                      <p:cBhvr>
                                        <p:cTn id="22" dur="2000"/>
                                        <p:tgtEl>
                                          <p:spTgt spid="1454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5411">
                                            <p:txEl>
                                              <p:pRg st="3" end="3"/>
                                            </p:txEl>
                                          </p:spTgt>
                                        </p:tgtEl>
                                        <p:attrNameLst>
                                          <p:attrName>style.visibility</p:attrName>
                                        </p:attrNameLst>
                                      </p:cBhvr>
                                      <p:to>
                                        <p:strVal val="visible"/>
                                      </p:to>
                                    </p:set>
                                    <p:animEffect transition="in" filter="fade">
                                      <p:cBhvr>
                                        <p:cTn id="27" dur="2000"/>
                                        <p:tgtEl>
                                          <p:spTgt spid="1454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5411">
                                            <p:txEl>
                                              <p:pRg st="4" end="4"/>
                                            </p:txEl>
                                          </p:spTgt>
                                        </p:tgtEl>
                                        <p:attrNameLst>
                                          <p:attrName>style.visibility</p:attrName>
                                        </p:attrNameLst>
                                      </p:cBhvr>
                                      <p:to>
                                        <p:strVal val="visible"/>
                                      </p:to>
                                    </p:set>
                                    <p:animEffect transition="in" filter="fade">
                                      <p:cBhvr>
                                        <p:cTn id="32" dur="2000"/>
                                        <p:tgtEl>
                                          <p:spTgt spid="1454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5411">
                                            <p:txEl>
                                              <p:pRg st="5" end="5"/>
                                            </p:txEl>
                                          </p:spTgt>
                                        </p:tgtEl>
                                        <p:attrNameLst>
                                          <p:attrName>style.visibility</p:attrName>
                                        </p:attrNameLst>
                                      </p:cBhvr>
                                      <p:to>
                                        <p:strVal val="visible"/>
                                      </p:to>
                                    </p:set>
                                    <p:animEffect transition="in" filter="fade">
                                      <p:cBhvr>
                                        <p:cTn id="37" dur="2000"/>
                                        <p:tgtEl>
                                          <p:spTgt spid="14541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5411">
                                            <p:txEl>
                                              <p:pRg st="6" end="6"/>
                                            </p:txEl>
                                          </p:spTgt>
                                        </p:tgtEl>
                                        <p:attrNameLst>
                                          <p:attrName>style.visibility</p:attrName>
                                        </p:attrNameLst>
                                      </p:cBhvr>
                                      <p:to>
                                        <p:strVal val="visible"/>
                                      </p:to>
                                    </p:set>
                                    <p:animEffect transition="in" filter="fade">
                                      <p:cBhvr>
                                        <p:cTn id="42" dur="2000"/>
                                        <p:tgtEl>
                                          <p:spTgt spid="14541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5411">
                                            <p:txEl>
                                              <p:pRg st="7" end="7"/>
                                            </p:txEl>
                                          </p:spTgt>
                                        </p:tgtEl>
                                        <p:attrNameLst>
                                          <p:attrName>style.visibility</p:attrName>
                                        </p:attrNameLst>
                                      </p:cBhvr>
                                      <p:to>
                                        <p:strVal val="visible"/>
                                      </p:to>
                                    </p:set>
                                    <p:animEffect transition="in" filter="fade">
                                      <p:cBhvr>
                                        <p:cTn id="47" dur="2000"/>
                                        <p:tgtEl>
                                          <p:spTgt spid="1454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p:bldP spid="145411"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9" name="Rectangle 5"/>
          <p:cNvSpPr>
            <a:spLocks noGrp="1" noChangeArrowheads="1"/>
          </p:cNvSpPr>
          <p:nvPr>
            <p:ph type="subTitle" idx="1"/>
          </p:nvPr>
        </p:nvSpPr>
        <p:spPr/>
        <p:txBody>
          <a:bodyPr/>
          <a:lstStyle/>
          <a:p>
            <a:endParaRPr lang="en-US"/>
          </a:p>
        </p:txBody>
      </p:sp>
      <p:sp>
        <p:nvSpPr>
          <p:cNvPr id="216068" name="Rectangle 4"/>
          <p:cNvSpPr>
            <a:spLocks noGrp="1" noChangeArrowheads="1"/>
          </p:cNvSpPr>
          <p:nvPr>
            <p:ph type="ctrTitle"/>
          </p:nvPr>
        </p:nvSpPr>
        <p:spPr/>
        <p:txBody>
          <a:bodyPr/>
          <a:lstStyle/>
          <a:p>
            <a:r>
              <a:rPr lang="en-US"/>
              <a:t>Getting Started</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Your coaching practice</a:t>
            </a:r>
            <a:endParaRPr lang="en-AU" dirty="0"/>
          </a:p>
        </p:txBody>
      </p:sp>
      <p:sp>
        <p:nvSpPr>
          <p:cNvPr id="3" name="Content Placeholder 2"/>
          <p:cNvSpPr>
            <a:spLocks noGrp="1"/>
          </p:cNvSpPr>
          <p:nvPr>
            <p:ph sz="quarter" idx="13"/>
          </p:nvPr>
        </p:nvSpPr>
        <p:spPr/>
        <p:txBody>
          <a:bodyPr/>
          <a:lstStyle/>
          <a:p>
            <a:pPr marL="457200" indent="-457200">
              <a:buFont typeface="+mj-lt"/>
              <a:buAutoNum type="arabicPeriod"/>
            </a:pPr>
            <a:r>
              <a:rPr lang="en-AU" dirty="0" smtClean="0"/>
              <a:t>Formalize your coaching sessions.</a:t>
            </a:r>
          </a:p>
          <a:p>
            <a:pPr marL="457200" indent="-457200">
              <a:buFont typeface="+mj-lt"/>
              <a:buAutoNum type="arabicPeriod"/>
            </a:pPr>
            <a:r>
              <a:rPr lang="en-AU" dirty="0" smtClean="0"/>
              <a:t>Meet frequently.</a:t>
            </a:r>
          </a:p>
          <a:p>
            <a:pPr marL="457200" indent="-457200">
              <a:buFont typeface="+mj-lt"/>
              <a:buAutoNum type="arabicPeriod"/>
            </a:pPr>
            <a:r>
              <a:rPr lang="en-AU" dirty="0" smtClean="0"/>
              <a:t>Keep notes of your agreements.</a:t>
            </a:r>
          </a:p>
          <a:p>
            <a:pPr marL="457200" indent="-457200">
              <a:buFont typeface="+mj-lt"/>
              <a:buAutoNum type="arabicPeriod"/>
            </a:pPr>
            <a:r>
              <a:rPr lang="en-AU" dirty="0" smtClean="0"/>
              <a:t>Meddle with intent.</a:t>
            </a:r>
          </a:p>
          <a:p>
            <a:pPr marL="457200" indent="-457200">
              <a:buFont typeface="+mj-lt"/>
              <a:buAutoNum type="arabicPeriod"/>
            </a:pPr>
            <a:r>
              <a:rPr lang="en-AU" dirty="0" smtClean="0"/>
              <a:t>Go </a:t>
            </a:r>
            <a:r>
              <a:rPr lang="en-AU" dirty="0" smtClean="0"/>
              <a:t>gentle on their failings.</a:t>
            </a:r>
            <a:r>
              <a:rPr lang="en-AU" dirty="0"/>
              <a:t> </a:t>
            </a:r>
            <a:endParaRPr lang="en-AU" dirty="0" smtClean="0"/>
          </a:p>
          <a:p>
            <a:pPr marL="457200" indent="-457200">
              <a:buFont typeface="+mj-lt"/>
              <a:buAutoNum type="arabicPeriod"/>
            </a:pPr>
            <a:r>
              <a:rPr lang="en-AU" dirty="0"/>
              <a:t>W</a:t>
            </a:r>
            <a:r>
              <a:rPr lang="en-AU" dirty="0" smtClean="0"/>
              <a:t>ork </a:t>
            </a:r>
            <a:r>
              <a:rPr lang="en-AU" dirty="0"/>
              <a:t>out your interns work preferences</a:t>
            </a:r>
            <a:r>
              <a:rPr lang="en-AU" dirty="0"/>
              <a:t>. </a:t>
            </a:r>
            <a:endParaRPr lang="en-AU" dirty="0" smtClean="0"/>
          </a:p>
          <a:p>
            <a:pPr marL="457200" indent="-457200">
              <a:buFont typeface="+mj-lt"/>
              <a:buAutoNum type="arabicPeriod"/>
            </a:pPr>
            <a:r>
              <a:rPr lang="en-AU" dirty="0" smtClean="0"/>
              <a:t>Affirm </a:t>
            </a:r>
            <a:r>
              <a:rPr lang="en-AU" dirty="0"/>
              <a:t>and celebrate your interns success.</a:t>
            </a:r>
          </a:p>
          <a:p>
            <a:pPr marL="457200" indent="-457200">
              <a:buFont typeface="+mj-lt"/>
              <a:buAutoNum type="arabicPeriod"/>
            </a:pPr>
            <a:endParaRPr lang="en-AU" dirty="0"/>
          </a:p>
          <a:p>
            <a:pPr marL="457200" indent="-457200">
              <a:buFont typeface="+mj-lt"/>
              <a:buAutoNum type="arabicPeriod"/>
            </a:pPr>
            <a:endParaRPr lang="en-AU" dirty="0"/>
          </a:p>
        </p:txBody>
      </p:sp>
    </p:spTree>
    <p:extLst>
      <p:ext uri="{BB962C8B-B14F-4D97-AF65-F5344CB8AC3E}">
        <p14:creationId xmlns:p14="http://schemas.microsoft.com/office/powerpoint/2010/main" val="23017771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a:t>The Core Concept of Coaching</a:t>
            </a:r>
          </a:p>
        </p:txBody>
      </p:sp>
      <p:sp>
        <p:nvSpPr>
          <p:cNvPr id="219139" name="Rectangle 3"/>
          <p:cNvSpPr>
            <a:spLocks noGrp="1" noChangeArrowheads="1"/>
          </p:cNvSpPr>
          <p:nvPr>
            <p:ph sz="quarter" idx="13"/>
          </p:nvPr>
        </p:nvSpPr>
        <p:spPr/>
        <p:txBody>
          <a:bodyPr/>
          <a:lstStyle/>
          <a:p>
            <a:r>
              <a:rPr lang="en-US" dirty="0"/>
              <a:t>Coaches are first and for most talent hunters.</a:t>
            </a:r>
          </a:p>
          <a:p>
            <a:r>
              <a:rPr lang="en-US" dirty="0"/>
              <a:t>Coaching holds people accountable to do something different. </a:t>
            </a:r>
            <a:endParaRPr lang="en-US" dirty="0" smtClean="0"/>
          </a:p>
          <a:p>
            <a:r>
              <a:rPr lang="en-US" dirty="0" smtClean="0"/>
              <a:t>Coaching connects the </a:t>
            </a:r>
            <a:r>
              <a:rPr lang="en-US" dirty="0" err="1" smtClean="0"/>
              <a:t>coachee</a:t>
            </a:r>
            <a:r>
              <a:rPr lang="en-US" dirty="0" smtClean="0"/>
              <a:t> with their heavenly reality.</a:t>
            </a:r>
          </a:p>
          <a:p>
            <a:r>
              <a:rPr lang="en-US" dirty="0" smtClean="0"/>
              <a:t>Coaching helps Christian realize their full potential in Christ.</a:t>
            </a:r>
            <a:endParaRPr lang="en-US" dirty="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9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91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91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sz="quarter" idx="4294967295"/>
          </p:nvPr>
        </p:nvSpPr>
        <p:spPr>
          <a:xfrm>
            <a:off x="971600" y="1600200"/>
            <a:ext cx="6953200" cy="4114800"/>
          </a:xfrm>
          <a:prstGeom prst="rect">
            <a:avLst/>
          </a:prstGeom>
        </p:spPr>
        <p:txBody>
          <a:bodyPr>
            <a:normAutofit fontScale="92500" lnSpcReduction="20000"/>
          </a:bodyPr>
          <a:lstStyle/>
          <a:p>
            <a:pPr marL="0" indent="0">
              <a:buNone/>
            </a:pPr>
            <a:r>
              <a:rPr lang="en-US" sz="4300" dirty="0">
                <a:latin typeface="Architecture" pitchFamily="34" charset="0"/>
              </a:rPr>
              <a:t>“In the common walks of life there is many a toiler patiently treading the round of his daily tasks, unconscious of latent powers that, roused to action, would place him among the world’s great leaders. The touch of a skillful hand is needed to arouse and develop those dormant faculties.” </a:t>
            </a:r>
            <a:r>
              <a:rPr lang="en-US" sz="2400" dirty="0" smtClean="0">
                <a:latin typeface="Architecture" pitchFamily="34" charset="0"/>
              </a:rPr>
              <a:t>Ellen White to </a:t>
            </a:r>
            <a:r>
              <a:rPr lang="en-US" sz="2400" dirty="0">
                <a:latin typeface="Architecture" pitchFamily="34" charset="0"/>
              </a:rPr>
              <a:t>Parents, Teachers and Students p511</a:t>
            </a:r>
          </a:p>
          <a:p>
            <a:pPr>
              <a:buFontTx/>
              <a:buNone/>
            </a:pPr>
            <a:endParaRPr lang="en-US" sz="2400" dirty="0"/>
          </a:p>
        </p:txBody>
      </p:sp>
    </p:spTree>
    <p:extLst>
      <p:ext uri="{BB962C8B-B14F-4D97-AF65-F5344CB8AC3E}">
        <p14:creationId xmlns:p14="http://schemas.microsoft.com/office/powerpoint/2010/main" val="11185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768" y="3394160"/>
            <a:ext cx="3960440" cy="2492990"/>
          </a:xfrm>
          <a:prstGeom prst="rect">
            <a:avLst/>
          </a:prstGeom>
          <a:noFill/>
        </p:spPr>
        <p:txBody>
          <a:bodyPr wrap="square" rtlCol="0">
            <a:spAutoFit/>
          </a:bodyPr>
          <a:lstStyle/>
          <a:p>
            <a:pPr algn="ctr"/>
            <a:r>
              <a:rPr lang="en-AU" sz="2400" dirty="0" smtClean="0">
                <a:solidFill>
                  <a:srgbClr val="FFFF00"/>
                </a:solidFill>
              </a:rPr>
              <a:t>Next Becoming A Coaching Leader Course</a:t>
            </a:r>
          </a:p>
          <a:p>
            <a:pPr algn="ctr"/>
            <a:r>
              <a:rPr lang="en-AU" dirty="0" smtClean="0">
                <a:solidFill>
                  <a:srgbClr val="FFFF00"/>
                </a:solidFill>
              </a:rPr>
              <a:t>August 7-9 </a:t>
            </a:r>
          </a:p>
          <a:p>
            <a:pPr algn="ctr"/>
            <a:endParaRPr lang="en-AU" dirty="0">
              <a:solidFill>
                <a:srgbClr val="FFFF00"/>
              </a:solidFill>
            </a:endParaRPr>
          </a:p>
          <a:p>
            <a:pPr algn="ctr"/>
            <a:endParaRPr lang="en-AU" dirty="0" smtClean="0">
              <a:solidFill>
                <a:srgbClr val="FFFF00"/>
              </a:solidFill>
            </a:endParaRPr>
          </a:p>
          <a:p>
            <a:pPr algn="ctr"/>
            <a:endParaRPr lang="en-AU" dirty="0" smtClean="0">
              <a:solidFill>
                <a:srgbClr val="FFFF00"/>
              </a:solidFill>
            </a:endParaRPr>
          </a:p>
          <a:p>
            <a:pPr algn="ctr"/>
            <a:r>
              <a:rPr lang="en-AU" dirty="0" smtClean="0"/>
              <a:t>robsteed@adventist.org.au</a:t>
            </a:r>
          </a:p>
          <a:p>
            <a:pPr algn="ctr"/>
            <a:r>
              <a:rPr lang="en-AU" dirty="0" smtClean="0"/>
              <a:t>www.vicpastors.adventist.org.au</a:t>
            </a:r>
            <a:endParaRPr lang="en-AU" dirty="0"/>
          </a:p>
        </p:txBody>
      </p:sp>
    </p:spTree>
    <p:extLst>
      <p:ext uri="{BB962C8B-B14F-4D97-AF65-F5344CB8AC3E}">
        <p14:creationId xmlns:p14="http://schemas.microsoft.com/office/powerpoint/2010/main" val="2016991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Fact 5</a:t>
            </a:r>
            <a:r>
              <a:rPr lang="en-US" dirty="0" smtClean="0"/>
              <a:t>: </a:t>
            </a:r>
            <a:r>
              <a:rPr lang="en-AU" dirty="0"/>
              <a:t>Giftedness: </a:t>
            </a:r>
            <a:r>
              <a:rPr lang="en-AU" dirty="0" smtClean="0"/>
              <a:t>Work </a:t>
            </a:r>
            <a:r>
              <a:rPr lang="en-AU" dirty="0"/>
              <a:t>Effectiveness &amp;  Satisfaction.</a:t>
            </a:r>
          </a:p>
        </p:txBody>
      </p:sp>
      <p:pic>
        <p:nvPicPr>
          <p:cNvPr id="7" name="Picture 3" descr="tmwheel_uk"/>
          <p:cNvPicPr>
            <a:picLocks noGrp="1" noChangeAspect="1" noChangeArrowheads="1"/>
          </p:cNvPicPr>
          <p:nvPr>
            <p:ph type="clipArt" sz="half" idx="1"/>
          </p:nvPr>
        </p:nvPicPr>
        <p:blipFill>
          <a:blip r:embed="rId3" cstate="print"/>
          <a:stretch>
            <a:fillRect/>
          </a:stretch>
        </p:blipFill>
        <p:spPr>
          <a:xfrm>
            <a:off x="827584" y="2708920"/>
            <a:ext cx="3027040" cy="3027040"/>
          </a:xfrm>
          <a:noFill/>
          <a:ln/>
        </p:spPr>
      </p:pic>
      <p:sp>
        <p:nvSpPr>
          <p:cNvPr id="6" name="Text Placeholder 5"/>
          <p:cNvSpPr>
            <a:spLocks noGrp="1"/>
          </p:cNvSpPr>
          <p:nvPr>
            <p:ph type="body" sz="half" idx="2"/>
          </p:nvPr>
        </p:nvSpPr>
        <p:spPr/>
        <p:txBody>
          <a:bodyPr>
            <a:normAutofit fontScale="92500"/>
          </a:bodyPr>
          <a:lstStyle/>
          <a:p>
            <a:r>
              <a:rPr lang="en-AU" dirty="0" smtClean="0"/>
              <a:t>Everyone has ‘work preferences’</a:t>
            </a:r>
          </a:p>
          <a:p>
            <a:r>
              <a:rPr lang="en-AU" dirty="0" smtClean="0"/>
              <a:t>Our work satisfaction depends on working in our preferred area most of the time.</a:t>
            </a:r>
          </a:p>
          <a:p>
            <a:r>
              <a:rPr lang="en-AU" dirty="0" smtClean="0"/>
              <a:t>Good leaders build around them balance teams.</a:t>
            </a:r>
          </a:p>
          <a:p>
            <a:r>
              <a:rPr lang="en-AU" dirty="0" smtClean="0"/>
              <a:t>Coaches can help build </a:t>
            </a:r>
            <a:r>
              <a:rPr lang="en-AU" dirty="0" smtClean="0"/>
              <a:t>balance </a:t>
            </a:r>
            <a:r>
              <a:rPr lang="en-AU" dirty="0" smtClean="0"/>
              <a:t>in a leader.</a:t>
            </a:r>
            <a:endParaRPr lang="en-AU" dirty="0"/>
          </a:p>
        </p:txBody>
      </p:sp>
      <p:sp>
        <p:nvSpPr>
          <p:cNvPr id="5" name="Action Button: Forward or Next 4">
            <a:hlinkClick r:id="" action="ppaction://hlinkshowjump?jump=nextslide" highlightClick="1"/>
          </p:cNvPr>
          <p:cNvSpPr/>
          <p:nvPr/>
        </p:nvSpPr>
        <p:spPr bwMode="auto">
          <a:xfrm>
            <a:off x="8244408" y="6237312"/>
            <a:ext cx="648072" cy="432048"/>
          </a:xfrm>
          <a:prstGeom prst="actionButtonForwardNext">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
        <p:nvSpPr>
          <p:cNvPr id="8" name="Action Button: Beginning 7">
            <a:hlinkClick r:id="rId4" action="ppaction://hlinksldjump" highlightClick="1"/>
          </p:cNvPr>
          <p:cNvSpPr/>
          <p:nvPr/>
        </p:nvSpPr>
        <p:spPr bwMode="auto">
          <a:xfrm>
            <a:off x="7524328" y="6237312"/>
            <a:ext cx="576064" cy="432048"/>
          </a:xfrm>
          <a:prstGeom prst="actionButtonBeginning">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p:txBody>
          <a:bodyPr/>
          <a:lstStyle/>
          <a:p>
            <a:r>
              <a:rPr lang="en-US"/>
              <a:t>SDA Minister Distribution</a:t>
            </a:r>
          </a:p>
        </p:txBody>
      </p:sp>
      <p:pic>
        <p:nvPicPr>
          <p:cNvPr id="330755" name="Picture 3" descr="sdadistribution prefernce"/>
          <p:cNvPicPr>
            <a:picLocks noChangeAspect="1" noChangeArrowheads="1"/>
          </p:cNvPicPr>
          <p:nvPr/>
        </p:nvPicPr>
        <p:blipFill>
          <a:blip r:embed="rId2" cstate="print"/>
          <a:srcRect/>
          <a:stretch>
            <a:fillRect/>
          </a:stretch>
        </p:blipFill>
        <p:spPr bwMode="auto">
          <a:xfrm>
            <a:off x="251520" y="2636912"/>
            <a:ext cx="3748980" cy="3534246"/>
          </a:xfrm>
          <a:prstGeom prst="rect">
            <a:avLst/>
          </a:prstGeom>
          <a:noFill/>
          <a:ln w="9525">
            <a:noFill/>
            <a:miter lim="800000"/>
            <a:headEnd/>
            <a:tailEnd/>
          </a:ln>
        </p:spPr>
      </p:pic>
      <p:pic>
        <p:nvPicPr>
          <p:cNvPr id="330756" name="Picture 4" descr="TMPQ distribution of role preferences"/>
          <p:cNvPicPr>
            <a:picLocks noChangeAspect="1" noChangeArrowheads="1"/>
          </p:cNvPicPr>
          <p:nvPr/>
        </p:nvPicPr>
        <p:blipFill>
          <a:blip r:embed="rId3" cstate="print"/>
          <a:srcRect/>
          <a:stretch>
            <a:fillRect/>
          </a:stretch>
        </p:blipFill>
        <p:spPr bwMode="auto">
          <a:xfrm>
            <a:off x="4139952" y="2708920"/>
            <a:ext cx="3416300" cy="4343400"/>
          </a:xfrm>
          <a:prstGeom prst="rect">
            <a:avLst/>
          </a:prstGeom>
          <a:noFill/>
          <a:ln w="9525">
            <a:noFill/>
            <a:miter lim="800000"/>
            <a:headEnd/>
            <a:tailEnd/>
          </a:ln>
        </p:spPr>
      </p:pic>
      <p:sp>
        <p:nvSpPr>
          <p:cNvPr id="330757" name="Text Box 5"/>
          <p:cNvSpPr txBox="1">
            <a:spLocks noChangeArrowheads="1"/>
          </p:cNvSpPr>
          <p:nvPr/>
        </p:nvSpPr>
        <p:spPr bwMode="auto">
          <a:xfrm>
            <a:off x="971600" y="6237312"/>
            <a:ext cx="2895600" cy="274638"/>
          </a:xfrm>
          <a:prstGeom prst="rect">
            <a:avLst/>
          </a:prstGeom>
          <a:noFill/>
          <a:ln w="9525">
            <a:noFill/>
            <a:miter lim="800000"/>
            <a:headEnd/>
            <a:tailEnd/>
          </a:ln>
          <a:effectLst/>
        </p:spPr>
        <p:txBody>
          <a:bodyPr>
            <a:spAutoFit/>
          </a:bodyPr>
          <a:lstStyle/>
          <a:p>
            <a:pPr>
              <a:spcBef>
                <a:spcPct val="50000"/>
              </a:spcBef>
            </a:pPr>
            <a:r>
              <a:rPr lang="en-US" sz="1200" dirty="0">
                <a:latin typeface="Times New Roman" pitchFamily="18" charset="0"/>
              </a:rPr>
              <a:t>N=141 SDA ministers (Australia)</a:t>
            </a:r>
          </a:p>
        </p:txBody>
      </p:sp>
      <p:sp>
        <p:nvSpPr>
          <p:cNvPr id="6" name="Down Arrow 5"/>
          <p:cNvSpPr/>
          <p:nvPr/>
        </p:nvSpPr>
        <p:spPr bwMode="auto">
          <a:xfrm rot="18625383">
            <a:off x="657561" y="2754919"/>
            <a:ext cx="576064" cy="576064"/>
          </a:xfrm>
          <a:prstGeom prst="downArrow">
            <a:avLst>
              <a:gd name="adj1" fmla="val 50000"/>
              <a:gd name="adj2" fmla="val 52520"/>
            </a:avLst>
          </a:prstGeom>
          <a:solidFill>
            <a:srgbClr val="FF00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
        <p:nvSpPr>
          <p:cNvPr id="8" name="Down Arrow 7"/>
          <p:cNvSpPr/>
          <p:nvPr/>
        </p:nvSpPr>
        <p:spPr bwMode="auto">
          <a:xfrm rot="13700874">
            <a:off x="514148" y="5347813"/>
            <a:ext cx="576064" cy="576064"/>
          </a:xfrm>
          <a:prstGeom prst="downArrow">
            <a:avLst>
              <a:gd name="adj1" fmla="val 50000"/>
              <a:gd name="adj2" fmla="val 52520"/>
            </a:avLst>
          </a:prstGeom>
          <a:solidFill>
            <a:srgbClr val="FF00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
        <p:nvSpPr>
          <p:cNvPr id="9" name="Down Arrow 8"/>
          <p:cNvSpPr/>
          <p:nvPr/>
        </p:nvSpPr>
        <p:spPr bwMode="auto">
          <a:xfrm rot="2445303">
            <a:off x="3106014" y="2827109"/>
            <a:ext cx="576064" cy="576064"/>
          </a:xfrm>
          <a:prstGeom prst="downArrow">
            <a:avLst>
              <a:gd name="adj1" fmla="val 50000"/>
              <a:gd name="adj2" fmla="val 52520"/>
            </a:avLst>
          </a:prstGeom>
          <a:solidFill>
            <a:srgbClr val="FF00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
        <p:nvSpPr>
          <p:cNvPr id="10" name="Down Arrow 9"/>
          <p:cNvSpPr/>
          <p:nvPr/>
        </p:nvSpPr>
        <p:spPr bwMode="auto">
          <a:xfrm rot="6963933">
            <a:off x="3517137" y="4822409"/>
            <a:ext cx="576064" cy="576064"/>
          </a:xfrm>
          <a:prstGeom prst="downArrow">
            <a:avLst>
              <a:gd name="adj1" fmla="val 50000"/>
              <a:gd name="adj2" fmla="val 52520"/>
            </a:avLst>
          </a:prstGeom>
          <a:solidFill>
            <a:srgbClr val="FF00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
        <p:nvSpPr>
          <p:cNvPr id="11" name="Action Button: Forward or Next 10">
            <a:hlinkClick r:id="" action="ppaction://hlinkshowjump?jump=nextslide" highlightClick="1"/>
          </p:cNvPr>
          <p:cNvSpPr/>
          <p:nvPr/>
        </p:nvSpPr>
        <p:spPr bwMode="auto">
          <a:xfrm>
            <a:off x="8244408" y="6237312"/>
            <a:ext cx="648072" cy="432048"/>
          </a:xfrm>
          <a:prstGeom prst="actionButtonForwardNext">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
        <p:nvSpPr>
          <p:cNvPr id="12" name="Action Button: Beginning 11">
            <a:hlinkClick r:id="rId4" action="ppaction://hlinksldjump" highlightClick="1"/>
          </p:cNvPr>
          <p:cNvSpPr/>
          <p:nvPr/>
        </p:nvSpPr>
        <p:spPr bwMode="auto">
          <a:xfrm>
            <a:off x="7524328" y="6237312"/>
            <a:ext cx="576064" cy="432048"/>
          </a:xfrm>
          <a:prstGeom prst="actionButtonBeginning">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7094550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animBg="1"/>
      <p:bldP spid="9" grpId="1" animBg="1"/>
      <p:bldP spid="10" grpId="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Reasons For Coaching</a:t>
            </a:r>
            <a:endParaRPr lang="en-AU" dirty="0"/>
          </a:p>
        </p:txBody>
      </p:sp>
      <p:sp>
        <p:nvSpPr>
          <p:cNvPr id="3" name="Content Placeholder 2"/>
          <p:cNvSpPr>
            <a:spLocks noGrp="1"/>
          </p:cNvSpPr>
          <p:nvPr>
            <p:ph sz="quarter" idx="13"/>
          </p:nvPr>
        </p:nvSpPr>
        <p:spPr/>
        <p:txBody>
          <a:bodyPr>
            <a:normAutofit lnSpcReduction="10000"/>
          </a:bodyPr>
          <a:lstStyle/>
          <a:p>
            <a:pPr marL="457200" indent="-457200">
              <a:buFont typeface="+mj-lt"/>
              <a:buAutoNum type="arabicPeriod"/>
            </a:pPr>
            <a:r>
              <a:rPr lang="en-AU" dirty="0" smtClean="0"/>
              <a:t>Burnout: 23% </a:t>
            </a:r>
            <a:r>
              <a:rPr lang="en-AU" dirty="0" smtClean="0"/>
              <a:t>church </a:t>
            </a:r>
            <a:r>
              <a:rPr lang="en-AU" dirty="0"/>
              <a:t>l</a:t>
            </a:r>
            <a:r>
              <a:rPr lang="en-AU" dirty="0" smtClean="0"/>
              <a:t>eaders </a:t>
            </a:r>
            <a:r>
              <a:rPr lang="en-AU" dirty="0" smtClean="0"/>
              <a:t>in Australia are </a:t>
            </a:r>
            <a:r>
              <a:rPr lang="en-AU" dirty="0" smtClean="0"/>
              <a:t>burnout. </a:t>
            </a:r>
            <a:r>
              <a:rPr lang="en-AU" dirty="0" smtClean="0"/>
              <a:t>NCLS</a:t>
            </a:r>
            <a:endParaRPr lang="en-AU" dirty="0" smtClean="0"/>
          </a:p>
          <a:p>
            <a:pPr marL="457200" indent="-457200">
              <a:buFont typeface="+mj-lt"/>
              <a:buAutoNum type="arabicPeriod"/>
            </a:pPr>
            <a:r>
              <a:rPr lang="en-AU" dirty="0" smtClean="0"/>
              <a:t>Depressed: 1/3 of ministers experience work related depression and feel lonely. CRA 2007</a:t>
            </a:r>
          </a:p>
          <a:p>
            <a:pPr marL="457200" indent="-457200">
              <a:buFont typeface="+mj-lt"/>
              <a:buAutoNum type="arabicPeriod"/>
            </a:pPr>
            <a:r>
              <a:rPr lang="en-AU" dirty="0" smtClean="0"/>
              <a:t>Untapped Resource: 30% of the congregation do 80% of the work.</a:t>
            </a:r>
          </a:p>
          <a:p>
            <a:pPr marL="457200" indent="-457200">
              <a:buFont typeface="+mj-lt"/>
              <a:buAutoNum type="arabicPeriod"/>
            </a:pPr>
            <a:r>
              <a:rPr lang="en-AU" dirty="0" smtClean="0"/>
              <a:t>Lack of Implementation: 60% Failure to execute.</a:t>
            </a:r>
          </a:p>
          <a:p>
            <a:pPr marL="457200" indent="-457200">
              <a:buFont typeface="+mj-lt"/>
              <a:buAutoNum type="arabicPeriod"/>
            </a:pPr>
            <a:r>
              <a:rPr lang="en-AU" dirty="0" smtClean="0"/>
              <a:t>Giftedness: Finding Work Effectiveness &amp;  Satisfaction.</a:t>
            </a:r>
          </a:p>
          <a:p>
            <a:pPr marL="457200" indent="-457200">
              <a:buFont typeface="+mj-lt"/>
              <a:buAutoNum type="arabicPeriod"/>
            </a:pPr>
            <a:r>
              <a:rPr lang="en-AU" dirty="0" smtClean="0"/>
              <a:t>Training and Coaching: Coaching increases training outcomes eight fold.</a:t>
            </a:r>
          </a:p>
          <a:p>
            <a:pPr marL="0" indent="0">
              <a:buNone/>
            </a:pPr>
            <a:endParaRPr lang="en-AU" dirty="0" smtClean="0"/>
          </a:p>
          <a:p>
            <a:pPr marL="457200" indent="-457200">
              <a:buFont typeface="+mj-lt"/>
              <a:buAutoNum type="arabicPeriod"/>
            </a:pPr>
            <a:endParaRPr lang="en-AU" dirty="0" smtClean="0"/>
          </a:p>
          <a:p>
            <a:pPr marL="457200" indent="-457200">
              <a:buFont typeface="+mj-lt"/>
              <a:buAutoNum type="arabicPeriod"/>
            </a:pPr>
            <a:endParaRPr lang="en-AU" dirty="0" smtClean="0"/>
          </a:p>
          <a:p>
            <a:pPr marL="457200" indent="-457200">
              <a:buFont typeface="+mj-lt"/>
              <a:buAutoNum type="arabicPeriod"/>
            </a:pPr>
            <a:endParaRPr lang="en-AU" dirty="0"/>
          </a:p>
        </p:txBody>
      </p:sp>
    </p:spTree>
    <p:extLst>
      <p:ext uri="{BB962C8B-B14F-4D97-AF65-F5344CB8AC3E}">
        <p14:creationId xmlns:p14="http://schemas.microsoft.com/office/powerpoint/2010/main" val="5871835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Optimistic pastoral leader</a:t>
            </a:r>
            <a:endParaRPr lang="en-AU" dirty="0"/>
          </a:p>
        </p:txBody>
      </p:sp>
      <p:sp>
        <p:nvSpPr>
          <p:cNvPr id="6" name="Text Placeholder 5"/>
          <p:cNvSpPr>
            <a:spLocks noGrp="1"/>
          </p:cNvSpPr>
          <p:nvPr>
            <p:ph type="body" idx="1"/>
          </p:nvPr>
        </p:nvSpPr>
        <p:spPr/>
        <p:txBody>
          <a:bodyPr/>
          <a:lstStyle/>
          <a:p>
            <a:r>
              <a:rPr lang="en-AU" dirty="0" smtClean="0"/>
              <a:t>Essential that Interns learn to be optimistic leaders</a:t>
            </a:r>
            <a:endParaRPr lang="en-AU" dirty="0"/>
          </a:p>
        </p:txBody>
      </p:sp>
    </p:spTree>
    <p:extLst>
      <p:ext uri="{BB962C8B-B14F-4D97-AF65-F5344CB8AC3E}">
        <p14:creationId xmlns:p14="http://schemas.microsoft.com/office/powerpoint/2010/main" val="236089911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23931</TotalTime>
  <Words>4895</Words>
  <Application>Microsoft Office PowerPoint</Application>
  <PresentationFormat>On-screen Show (4:3)</PresentationFormat>
  <Paragraphs>442</Paragraphs>
  <Slides>59</Slides>
  <Notes>16</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Horizon</vt:lpstr>
      <vt:lpstr>Coaching The Intern</vt:lpstr>
      <vt:lpstr>The Big Ideas on Coaching</vt:lpstr>
      <vt:lpstr>In this session</vt:lpstr>
      <vt:lpstr>Why Coaching?</vt:lpstr>
      <vt:lpstr>Reasons For Coaching</vt:lpstr>
      <vt:lpstr>Fact 5: Giftedness: Work Effectiveness &amp;  Satisfaction.</vt:lpstr>
      <vt:lpstr>SDA Minister Distribution</vt:lpstr>
      <vt:lpstr>Reasons For Coaching</vt:lpstr>
      <vt:lpstr>Optimistic pastoral leader</vt:lpstr>
      <vt:lpstr>NCD - Highest Leadership Correlation with Health and Growth</vt:lpstr>
      <vt:lpstr>NCD - Highest Leadership Correlation with Health and Growth</vt:lpstr>
      <vt:lpstr>Optimistic pastoral leaders</vt:lpstr>
      <vt:lpstr>How to pour optimism into interns</vt:lpstr>
      <vt:lpstr>Reasons For Coaching</vt:lpstr>
      <vt:lpstr>Enabling Pastoral Leaders </vt:lpstr>
      <vt:lpstr>Coaching and Contented Cows –  Bill Catlette and Richard Hadden </vt:lpstr>
      <vt:lpstr>Coaching and Contented Cows</vt:lpstr>
      <vt:lpstr>Coaching and Contented Cows</vt:lpstr>
      <vt:lpstr>How Do Contented Cows Coaches Do It?</vt:lpstr>
      <vt:lpstr>How Do Contented Cows Coaches Do It?</vt:lpstr>
      <vt:lpstr>Evaluate your Coaching Exercise </vt:lpstr>
      <vt:lpstr>Intern Development</vt:lpstr>
      <vt:lpstr>Intern Development</vt:lpstr>
      <vt:lpstr>2. Coaching Makes A Difference</vt:lpstr>
      <vt:lpstr>Greg Pratt – Associate Pastor </vt:lpstr>
      <vt:lpstr>Darren Slade – A Coaching Pastor</vt:lpstr>
      <vt:lpstr>Darren Slade – A Coaching Pastor</vt:lpstr>
      <vt:lpstr>The Multiplying aspect of coaching</vt:lpstr>
      <vt:lpstr>Characteristics of Christian  Coaching </vt:lpstr>
      <vt:lpstr>Characteristics of Coaching</vt:lpstr>
      <vt:lpstr>Characteristics of Coaching</vt:lpstr>
      <vt:lpstr>Characteristics of Christian Coaching</vt:lpstr>
      <vt:lpstr>Christian Coaching</vt:lpstr>
      <vt:lpstr>Christian Coaching </vt:lpstr>
      <vt:lpstr>Life Plan – Living according to our Values</vt:lpstr>
      <vt:lpstr>Positional Relationship</vt:lpstr>
      <vt:lpstr>Three Positional Relationships</vt:lpstr>
      <vt:lpstr>Continuum Of Coaching</vt:lpstr>
      <vt:lpstr>Coaching the Individual</vt:lpstr>
      <vt:lpstr>People are complex </vt:lpstr>
      <vt:lpstr>Understanding Human Behavior</vt:lpstr>
      <vt:lpstr>Understanding Human Behavior</vt:lpstr>
      <vt:lpstr>Importance of Understanding Your Work preferences</vt:lpstr>
      <vt:lpstr>Coaching Process</vt:lpstr>
      <vt:lpstr>.</vt:lpstr>
      <vt:lpstr>Skills</vt:lpstr>
      <vt:lpstr>Microskills  Hierarchy</vt:lpstr>
      <vt:lpstr>Deeper Understanding</vt:lpstr>
      <vt:lpstr>Deeper Understanding</vt:lpstr>
      <vt:lpstr>Basic Understanding Dialogue</vt:lpstr>
      <vt:lpstr>Deeper Understanding - Dialogue</vt:lpstr>
      <vt:lpstr>Confrontation</vt:lpstr>
      <vt:lpstr>Confronting Dialogue</vt:lpstr>
      <vt:lpstr>Guidelines for Confrontation</vt:lpstr>
      <vt:lpstr>Getting Started</vt:lpstr>
      <vt:lpstr>Your coaching practice</vt:lpstr>
      <vt:lpstr>The Core Concept of Coaching</vt:lpstr>
      <vt:lpstr>PowerPoint Presentation</vt:lpstr>
      <vt:lpstr>PowerPoint Presentation</vt:lpstr>
    </vt:vector>
  </TitlesOfParts>
  <Company>In2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A Coaching Leader</dc:title>
  <dc:creator>Rob</dc:creator>
  <cp:lastModifiedBy>Rob Steed</cp:lastModifiedBy>
  <cp:revision>191</cp:revision>
  <dcterms:created xsi:type="dcterms:W3CDTF">2007-07-16T07:24:43Z</dcterms:created>
  <dcterms:modified xsi:type="dcterms:W3CDTF">2012-01-31T21:50:49Z</dcterms:modified>
</cp:coreProperties>
</file>